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3"/>
  </p:notesMasterIdLst>
  <p:sldIdLst>
    <p:sldId id="256" r:id="rId5"/>
    <p:sldId id="257" r:id="rId6"/>
    <p:sldId id="313" r:id="rId7"/>
    <p:sldId id="315" r:id="rId8"/>
    <p:sldId id="314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E3A557-756D-4EC8-9532-E4D232E95AF3}" v="2" dt="2024-10-31T15:38:02.874"/>
    <p1510:client id="{DB956EA2-335C-CDAC-6DFF-641722B5D9D7}" v="466" dt="2024-10-31T16:26:52.68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08"/>
    <p:restoredTop sz="75745" autoAdjust="0"/>
  </p:normalViewPr>
  <p:slideViewPr>
    <p:cSldViewPr snapToGrid="0" snapToObjects="1">
      <p:cViewPr varScale="1">
        <p:scale>
          <a:sx n="110" d="100"/>
          <a:sy n="110" d="100"/>
        </p:scale>
        <p:origin x="13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4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vest with blue text&#10;&#10;Description automatically generated">
            <a:extLst>
              <a:ext uri="{FF2B5EF4-FFF2-40B4-BE49-F238E27FC236}">
                <a16:creationId xmlns:a16="http://schemas.microsoft.com/office/drawing/2014/main" id="{E422E08F-F12C-79B6-9B61-A902298EC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25"/>
            <a:ext cx="9158780" cy="51506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004967" y="3635074"/>
            <a:ext cx="2346967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Betty Goodwin, </a:t>
            </a:r>
            <a:r>
              <a:rPr lang="en-CA" sz="1100" b="1" i="1" dirty="0">
                <a:ea typeface="+mj-lt"/>
                <a:cs typeface="+mj-lt"/>
              </a:rPr>
              <a:t>View from my back window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1947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r>
              <a:rPr lang="en-CA" sz="1100" b="1" dirty="0">
                <a:ea typeface="+mj-lt"/>
                <a:cs typeface="+mj-lt"/>
              </a:rPr>
              <a:t>Goodwin’s early practice involved painting, as in this work showing </a:t>
            </a:r>
            <a:r>
              <a:rPr lang="en-CA" sz="1100" b="1" dirty="0">
                <a:effectLst/>
                <a:ea typeface="+mj-lt"/>
                <a:cs typeface="+mj-lt"/>
              </a:rPr>
              <a:t>the </a:t>
            </a:r>
            <a:r>
              <a:rPr lang="en-CA" sz="1100" b="1" dirty="0">
                <a:ea typeface="+mj-lt"/>
                <a:cs typeface="+mj-lt"/>
              </a:rPr>
              <a:t>view from her home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ainting of a sled in a city&#10;&#10;Description automatically generated">
            <a:extLst>
              <a:ext uri="{FF2B5EF4-FFF2-40B4-BE49-F238E27FC236}">
                <a16:creationId xmlns:a16="http://schemas.microsoft.com/office/drawing/2014/main" id="{6ACB016D-A7B9-5069-2247-20962CCAD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912" y="470081"/>
            <a:ext cx="4142735" cy="420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67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745649" y="3821946"/>
            <a:ext cx="266446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Vest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April 1972. Goodwin became known for her unique approach to printmaking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piece of art with feathers&#10;&#10;Description automatically generated">
            <a:extLst>
              <a:ext uri="{FF2B5EF4-FFF2-40B4-BE49-F238E27FC236}">
                <a16:creationId xmlns:a16="http://schemas.microsoft.com/office/drawing/2014/main" id="{1B574FFE-6872-2EB3-F236-060A4A61B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689" y="275046"/>
            <a:ext cx="3702453" cy="459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1704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57108" y="3895157"/>
            <a:ext cx="1866181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Betty Goodwin working </a:t>
            </a:r>
            <a:r>
              <a:rPr lang="en-CA" sz="1100" b="1" dirty="0">
                <a:effectLst/>
                <a:ea typeface="+mj-lt"/>
                <a:cs typeface="+mj-lt"/>
              </a:rPr>
              <a:t>in </a:t>
            </a:r>
            <a:r>
              <a:rPr lang="en-CA" sz="1100" b="1" dirty="0">
                <a:ea typeface="+mj-lt"/>
                <a:cs typeface="+mj-lt"/>
              </a:rPr>
              <a:t>her studio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1980s</a:t>
            </a:r>
            <a:r>
              <a:rPr lang="en-CA" sz="1100" b="1" dirty="0">
                <a:effectLst/>
                <a:ea typeface="+mj-lt"/>
                <a:cs typeface="+mj-lt"/>
              </a:rPr>
              <a:t>.</a:t>
            </a:r>
            <a:endParaRPr lang="en-CA" b="1" dirty="0">
              <a:ea typeface="+mj-lt"/>
              <a:cs typeface="+mj-lt"/>
            </a:endParaRPr>
          </a:p>
        </p:txBody>
      </p:sp>
      <p:pic>
        <p:nvPicPr>
          <p:cNvPr id="3" name="Picture 2" descr="A person painting on a wall&#10;&#10;Description automatically generated">
            <a:extLst>
              <a:ext uri="{FF2B5EF4-FFF2-40B4-BE49-F238E27FC236}">
                <a16:creationId xmlns:a16="http://schemas.microsoft.com/office/drawing/2014/main" id="{678F7C34-4274-82FC-F52F-E0694FCFB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71" y="525055"/>
            <a:ext cx="5615758" cy="40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4440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955512" y="3710289"/>
            <a:ext cx="2297074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Vest One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August 1969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This series </a:t>
            </a:r>
            <a:r>
              <a:rPr lang="en-US" sz="1100" b="1" kern="100" dirty="0">
                <a:effectLst/>
                <a:ea typeface="+mj-lt"/>
                <a:cs typeface="+mj-lt"/>
              </a:rPr>
              <a:t>was </a:t>
            </a:r>
            <a:r>
              <a:rPr lang="en-US" sz="1100" b="1" kern="100" dirty="0">
                <a:ea typeface="+mj-lt"/>
                <a:cs typeface="+mj-lt"/>
              </a:rPr>
              <a:t>an important contribution to contemporary Canadian art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black vest with pockets&#10;&#10;Description automatically generated">
            <a:extLst>
              <a:ext uri="{FF2B5EF4-FFF2-40B4-BE49-F238E27FC236}">
                <a16:creationId xmlns:a16="http://schemas.microsoft.com/office/drawing/2014/main" id="{3B9BAD17-F985-823D-CF2F-FCB95C34B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652" y="292826"/>
            <a:ext cx="3571480" cy="45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4374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24934" y="3572858"/>
            <a:ext cx="198410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Two Vests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1972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Goodwin chose the vest as her subject matter </a:t>
            </a:r>
            <a:r>
              <a:rPr lang="en-US" sz="1100" b="1" kern="100" dirty="0">
                <a:effectLst/>
                <a:ea typeface="+mj-lt"/>
                <a:cs typeface="+mj-lt"/>
              </a:rPr>
              <a:t>for </a:t>
            </a:r>
            <a:r>
              <a:rPr lang="en-US" sz="1100" b="1" kern="100" dirty="0">
                <a:ea typeface="+mj-lt"/>
                <a:cs typeface="+mj-lt"/>
              </a:rPr>
              <a:t>its symbolic </a:t>
            </a:r>
            <a:r>
              <a:rPr lang="en-US" sz="1100" b="1" kern="100" dirty="0">
                <a:effectLst/>
                <a:ea typeface="+mj-lt"/>
                <a:cs typeface="+mj-lt"/>
              </a:rPr>
              <a:t>and </a:t>
            </a:r>
            <a:r>
              <a:rPr lang="en-US" sz="1100" b="1" kern="100" dirty="0">
                <a:ea typeface="+mj-lt"/>
                <a:cs typeface="+mj-lt"/>
              </a:rPr>
              <a:t>material significance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/>
          </a:p>
        </p:txBody>
      </p:sp>
      <p:pic>
        <p:nvPicPr>
          <p:cNvPr id="3" name="Picture 2" descr="A pair of vests with buttons&#10;&#10;Description automatically generated">
            <a:extLst>
              <a:ext uri="{FF2B5EF4-FFF2-40B4-BE49-F238E27FC236}">
                <a16:creationId xmlns:a16="http://schemas.microsoft.com/office/drawing/2014/main" id="{8C9F30E9-BB7A-8485-3444-561318ACB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96" y="445045"/>
            <a:ext cx="5449446" cy="415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169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51349" y="3636093"/>
            <a:ext cx="232428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Tarpaulin No. 3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1975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Tarpaulins are an example of </a:t>
            </a:r>
            <a:r>
              <a:rPr lang="en-US" sz="1100" b="1" kern="100" dirty="0">
                <a:effectLst/>
                <a:ea typeface="+mj-lt"/>
                <a:cs typeface="+mj-lt"/>
              </a:rPr>
              <a:t>the </a:t>
            </a:r>
            <a:r>
              <a:rPr lang="en-US" sz="1100" b="1" kern="100" dirty="0">
                <a:ea typeface="+mj-lt"/>
                <a:cs typeface="+mj-lt"/>
              </a:rPr>
              <a:t>found objects Betty Goodwin used in her work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large piece of fabric on a wall&#10;&#10;Description automatically generated">
            <a:extLst>
              <a:ext uri="{FF2B5EF4-FFF2-40B4-BE49-F238E27FC236}">
                <a16:creationId xmlns:a16="http://schemas.microsoft.com/office/drawing/2014/main" id="{08E16107-86E5-86DE-FC85-A68071E99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11" y="647896"/>
            <a:ext cx="5746749" cy="38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2392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508679" y="3600072"/>
            <a:ext cx="293660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Nest with Hanging Grass (Nest Six)</a:t>
            </a:r>
            <a:r>
              <a:rPr lang="en-US" sz="1100" b="1" kern="100" dirty="0">
                <a:ea typeface="+mj-lt"/>
                <a:cs typeface="+mj-lt"/>
              </a:rPr>
              <a:t>, 1973</a:t>
            </a:r>
            <a:r>
              <a:rPr lang="en-US" sz="1100" b="1" kern="100" dirty="0">
                <a:effectLst/>
                <a:ea typeface="+mj-lt"/>
                <a:cs typeface="+mj-lt"/>
              </a:rPr>
              <a:t>. This is </a:t>
            </a:r>
            <a:r>
              <a:rPr lang="en-US" sz="1100" b="1" kern="100" dirty="0">
                <a:ea typeface="+mj-lt"/>
                <a:cs typeface="+mj-lt"/>
              </a:rPr>
              <a:t>another example of Goodwin’s use </a:t>
            </a:r>
            <a:r>
              <a:rPr lang="en-US" sz="1100" b="1" kern="100" dirty="0">
                <a:effectLst/>
                <a:ea typeface="+mj-lt"/>
                <a:cs typeface="+mj-lt"/>
              </a:rPr>
              <a:t>of </a:t>
            </a:r>
            <a:r>
              <a:rPr lang="en-US" sz="1100" b="1" kern="100" dirty="0">
                <a:ea typeface="+mj-lt"/>
                <a:cs typeface="+mj-lt"/>
              </a:rPr>
              <a:t>found objects as inspiration for her prints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black and white drawing of a bird nest&#10;&#10;Description automatically generated">
            <a:extLst>
              <a:ext uri="{FF2B5EF4-FFF2-40B4-BE49-F238E27FC236}">
                <a16:creationId xmlns:a16="http://schemas.microsoft.com/office/drawing/2014/main" id="{F709B884-9B59-C37B-F832-22AFC0097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845" y="369933"/>
            <a:ext cx="3562313" cy="440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077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234393" y="3609143"/>
            <a:ext cx="230614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Gloves One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1970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In works like this </a:t>
            </a:r>
            <a:r>
              <a:rPr lang="en-US" sz="1100" b="1" kern="100" dirty="0">
                <a:effectLst/>
                <a:ea typeface="+mj-lt"/>
                <a:cs typeface="+mj-lt"/>
              </a:rPr>
              <a:t>one</a:t>
            </a:r>
            <a:r>
              <a:rPr lang="en-US" sz="1100" b="1" kern="100" dirty="0">
                <a:ea typeface="+mj-lt"/>
                <a:cs typeface="+mj-lt"/>
              </a:rPr>
              <a:t>, household objects are transformed into unexpected, two dimensional compositions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 </a:t>
            </a:r>
            <a:r>
              <a:rPr lang="en-US" sz="1100" b="1" kern="100" dirty="0">
                <a:effectLst/>
                <a:ea typeface="+mj-lt"/>
                <a:cs typeface="+mj-lt"/>
              </a:rPr>
              <a:t>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air of gloves with fingers&#10;&#10;Description automatically generated">
            <a:extLst>
              <a:ext uri="{FF2B5EF4-FFF2-40B4-BE49-F238E27FC236}">
                <a16:creationId xmlns:a16="http://schemas.microsoft.com/office/drawing/2014/main" id="{70D2864F-3F18-8118-A27A-1B8C71BF1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85" y="424361"/>
            <a:ext cx="4998040" cy="42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6737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539455" y="3914569"/>
            <a:ext cx="300918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Goodwin, </a:t>
            </a:r>
            <a:r>
              <a:rPr lang="en-US" sz="1100" b="1" i="1" kern="100" dirty="0">
                <a:ea typeface="+mj-lt"/>
                <a:cs typeface="+mj-lt"/>
              </a:rPr>
              <a:t>Shirt IV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1971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Goodwin’s interest in textiles can be traced back </a:t>
            </a:r>
            <a:r>
              <a:rPr lang="en-US" sz="1100" b="1" kern="100" dirty="0">
                <a:effectLst/>
                <a:ea typeface="+mj-lt"/>
                <a:cs typeface="+mj-lt"/>
              </a:rPr>
              <a:t>to </a:t>
            </a:r>
            <a:r>
              <a:rPr lang="en-US" sz="1100" b="1" kern="100" dirty="0">
                <a:ea typeface="+mj-lt"/>
                <a:cs typeface="+mj-lt"/>
              </a:rPr>
              <a:t>her father’s career as a tailor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black and white photo of a jacket&#10;&#10;Description automatically generated">
            <a:extLst>
              <a:ext uri="{FF2B5EF4-FFF2-40B4-BE49-F238E27FC236}">
                <a16:creationId xmlns:a16="http://schemas.microsoft.com/office/drawing/2014/main" id="{B02685E2-747F-66F1-6AE5-B152FE3CC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796" y="315324"/>
            <a:ext cx="3335532" cy="451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0845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633357" y="3712072"/>
            <a:ext cx="266446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Betty Goodwin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i="1" dirty="0">
                <a:ea typeface="+mj-lt"/>
                <a:cs typeface="+mj-lt"/>
              </a:rPr>
              <a:t>So Certain I Was</a:t>
            </a:r>
            <a:r>
              <a:rPr lang="en-CA" sz="1100" b="1" i="1" dirty="0">
                <a:effectLst/>
                <a:ea typeface="+mj-lt"/>
                <a:cs typeface="+mj-lt"/>
              </a:rPr>
              <a:t>, </a:t>
            </a:r>
            <a:r>
              <a:rPr lang="en-CA" sz="1100" b="1" i="1" dirty="0">
                <a:ea typeface="+mj-lt"/>
                <a:cs typeface="+mj-lt"/>
              </a:rPr>
              <a:t>I Was a Horse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1984–85. This work is </a:t>
            </a:r>
            <a:r>
              <a:rPr lang="en-CA" sz="1100" b="1" dirty="0">
                <a:effectLst/>
                <a:ea typeface="+mj-lt"/>
                <a:cs typeface="+mj-lt"/>
              </a:rPr>
              <a:t>an </a:t>
            </a:r>
            <a:r>
              <a:rPr lang="en-CA" sz="1100" b="1" dirty="0">
                <a:ea typeface="+mj-lt"/>
                <a:cs typeface="+mj-lt"/>
              </a:rPr>
              <a:t>example of Goodwin’s exploration </a:t>
            </a:r>
            <a:r>
              <a:rPr lang="en-CA" sz="1100" b="1" dirty="0">
                <a:effectLst/>
                <a:ea typeface="+mj-lt"/>
                <a:cs typeface="+mj-lt"/>
              </a:rPr>
              <a:t>of </a:t>
            </a:r>
            <a:r>
              <a:rPr lang="en-CA" sz="1100" b="1" dirty="0">
                <a:ea typeface="+mj-lt"/>
                <a:cs typeface="+mj-lt"/>
              </a:rPr>
              <a:t>personal struggles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ainting of a naked person&#10;&#10;Description automatically generated">
            <a:extLst>
              <a:ext uri="{FF2B5EF4-FFF2-40B4-BE49-F238E27FC236}">
                <a16:creationId xmlns:a16="http://schemas.microsoft.com/office/drawing/2014/main" id="{01C64934-2E89-4362-E013-B1F29AA00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936" y="465303"/>
            <a:ext cx="4054020" cy="421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89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516767" y="4091866"/>
            <a:ext cx="220182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 inking </a:t>
            </a:r>
            <a:r>
              <a:rPr lang="en-US" sz="1100" b="1" kern="100" dirty="0">
                <a:effectLst/>
                <a:ea typeface="+mj-lt"/>
                <a:cs typeface="+mj-lt"/>
              </a:rPr>
              <a:t>a </a:t>
            </a:r>
            <a:r>
              <a:rPr lang="en-US" sz="1100" b="1" kern="100" dirty="0">
                <a:ea typeface="+mj-lt"/>
                <a:cs typeface="+mj-lt"/>
              </a:rPr>
              <a:t>plate in her studio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February 1970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erson in a room&#10;&#10;Description automatically generated">
            <a:extLst>
              <a:ext uri="{FF2B5EF4-FFF2-40B4-BE49-F238E27FC236}">
                <a16:creationId xmlns:a16="http://schemas.microsoft.com/office/drawing/2014/main" id="{DE0D856A-B270-A8A1-7BB4-78003F6C43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01"/>
          <a:stretch/>
        </p:blipFill>
        <p:spPr>
          <a:xfrm>
            <a:off x="2139416" y="346348"/>
            <a:ext cx="2943841" cy="44513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95711" y="3450439"/>
            <a:ext cx="226985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The Mourners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1955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Goodwin’s art was often inspired by world events, such as this piece created </a:t>
            </a:r>
            <a:r>
              <a:rPr lang="en-US" sz="1100" b="1" kern="100" dirty="0">
                <a:effectLst/>
                <a:ea typeface="+mj-lt"/>
                <a:cs typeface="+mj-lt"/>
              </a:rPr>
              <a:t>as a </a:t>
            </a:r>
            <a:r>
              <a:rPr lang="en-US" sz="1100" b="1" kern="100" dirty="0">
                <a:ea typeface="+mj-lt"/>
                <a:cs typeface="+mj-lt"/>
              </a:rPr>
              <a:t>response to the Holocaust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drawing of people sitting and praying&#10;&#10;Description automatically generated">
            <a:extLst>
              <a:ext uri="{FF2B5EF4-FFF2-40B4-BE49-F238E27FC236}">
                <a16:creationId xmlns:a16="http://schemas.microsoft.com/office/drawing/2014/main" id="{2E46546B-A619-1095-3689-D0FCA54A1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86" y="665389"/>
            <a:ext cx="5896429" cy="38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41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835363" y="3447784"/>
            <a:ext cx="254653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Goodwin, </a:t>
            </a:r>
            <a:r>
              <a:rPr lang="en-US" sz="1100" b="1" i="1" kern="100" dirty="0">
                <a:ea typeface="+mj-lt"/>
                <a:cs typeface="+mj-lt"/>
              </a:rPr>
              <a:t>Two Hooded Figures with Chair</a:t>
            </a:r>
            <a:r>
              <a:rPr lang="en-US" sz="1100" b="1" i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No. 2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1988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Political change, grief, </a:t>
            </a:r>
            <a:r>
              <a:rPr lang="en-US" sz="1100" b="1" kern="100" dirty="0">
                <a:effectLst/>
                <a:ea typeface="+mj-lt"/>
                <a:cs typeface="+mj-lt"/>
              </a:rPr>
              <a:t>and </a:t>
            </a:r>
            <a:r>
              <a:rPr lang="en-US" sz="1100" b="1" kern="100" dirty="0">
                <a:ea typeface="+mj-lt"/>
                <a:cs typeface="+mj-lt"/>
              </a:rPr>
              <a:t>humanity are powerful themes explored in works like this one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drawing of a person sitting on a chair&#10;&#10;Description automatically generated">
            <a:extLst>
              <a:ext uri="{FF2B5EF4-FFF2-40B4-BE49-F238E27FC236}">
                <a16:creationId xmlns:a16="http://schemas.microsoft.com/office/drawing/2014/main" id="{B6C3E8CA-DCAE-9F4F-5C8F-CD0126D06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648" y="2177"/>
            <a:ext cx="3934101" cy="514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0043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896720" y="3474998"/>
            <a:ext cx="159403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Protesters at </a:t>
            </a:r>
            <a:r>
              <a:rPr lang="en-CA" sz="1100" b="1" dirty="0">
                <a:effectLst/>
                <a:ea typeface="+mj-lt"/>
                <a:cs typeface="+mj-lt"/>
              </a:rPr>
              <a:t>an </a:t>
            </a:r>
            <a:r>
              <a:rPr lang="en-CA" sz="1100" b="1" dirty="0">
                <a:ea typeface="+mj-lt"/>
                <a:cs typeface="+mj-lt"/>
              </a:rPr>
              <a:t>ACT UP (AIDS Coalition </a:t>
            </a:r>
            <a:r>
              <a:rPr lang="en-CA" sz="1100" b="1" dirty="0">
                <a:effectLst/>
                <a:ea typeface="+mj-lt"/>
                <a:cs typeface="+mj-lt"/>
              </a:rPr>
              <a:t>to </a:t>
            </a:r>
            <a:r>
              <a:rPr lang="en-CA" sz="1100" b="1" dirty="0">
                <a:ea typeface="+mj-lt"/>
                <a:cs typeface="+mj-lt"/>
              </a:rPr>
              <a:t>Unleash Power) demonstration in Vancouver, 1990</a:t>
            </a:r>
            <a:r>
              <a:rPr lang="en-CA" sz="1100" b="1" dirty="0">
                <a:effectLst/>
                <a:ea typeface="+mj-lt"/>
                <a:cs typeface="+mj-lt"/>
              </a:rPr>
              <a:t>.</a:t>
            </a:r>
            <a:endParaRPr lang="en-CA" b="1" dirty="0">
              <a:ea typeface="+mj-lt"/>
              <a:cs typeface="+mj-lt"/>
            </a:endParaRPr>
          </a:p>
        </p:txBody>
      </p:sp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2F48E0F9-B67A-C73A-A599-F61EB2E84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37" y="512717"/>
            <a:ext cx="5795290" cy="399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787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495554" y="4111875"/>
            <a:ext cx="266446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Vest for Beuys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1972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black and white photo of a vest&#10;&#10;Description automatically generated">
            <a:extLst>
              <a:ext uri="{FF2B5EF4-FFF2-40B4-BE49-F238E27FC236}">
                <a16:creationId xmlns:a16="http://schemas.microsoft.com/office/drawing/2014/main" id="{451ABD61-F310-F5C5-293B-586895F99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61" y="398780"/>
            <a:ext cx="3395943" cy="43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9552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384806" y="4047825"/>
            <a:ext cx="266446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dirty="0">
                <a:ea typeface="+mj-lt"/>
                <a:cs typeface="+mj-lt"/>
              </a:rPr>
              <a:t>Page from Betty Goodwin’s sketchbook</a:t>
            </a:r>
            <a:r>
              <a:rPr lang="en-US" sz="1100" b="1" dirty="0">
                <a:effectLst/>
                <a:ea typeface="+mj-lt"/>
                <a:cs typeface="+mj-lt"/>
              </a:rPr>
              <a:t>, </a:t>
            </a:r>
            <a:r>
              <a:rPr lang="en-US" sz="1100" b="1" dirty="0">
                <a:ea typeface="+mj-lt"/>
                <a:cs typeface="+mj-lt"/>
              </a:rPr>
              <a:t>1972–76</a:t>
            </a:r>
            <a:r>
              <a:rPr lang="en-US" sz="1100" b="1" dirty="0">
                <a:effectLst/>
                <a:ea typeface="+mj-lt"/>
                <a:cs typeface="+mj-lt"/>
              </a:rPr>
              <a:t>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sketchbook of clothes and sketches&#10;&#10;Description automatically generated">
            <a:extLst>
              <a:ext uri="{FF2B5EF4-FFF2-40B4-BE49-F238E27FC236}">
                <a16:creationId xmlns:a16="http://schemas.microsoft.com/office/drawing/2014/main" id="{6FBC97B8-7657-B664-40CE-53A324CC3E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3" r="49504"/>
          <a:stretch/>
        </p:blipFill>
        <p:spPr>
          <a:xfrm>
            <a:off x="1842226" y="421187"/>
            <a:ext cx="3188612" cy="429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3230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670556" y="4075897"/>
            <a:ext cx="182082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Beyond Chaos</a:t>
            </a:r>
            <a:r>
              <a:rPr lang="en-US" sz="1100" b="1" i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No</a:t>
            </a:r>
            <a:r>
              <a:rPr lang="en-US" sz="1100" b="1" i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i="1" kern="100" dirty="0">
                <a:ea typeface="+mj-lt"/>
                <a:cs typeface="+mj-lt"/>
              </a:rPr>
              <a:t>7</a:t>
            </a:r>
            <a:r>
              <a:rPr lang="en-US" sz="1100" b="1" kern="100" dirty="0">
                <a:ea typeface="+mj-lt"/>
                <a:cs typeface="+mj-lt"/>
              </a:rPr>
              <a:t>, 1998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4" name="Picture 3" descr="A circular swirl in the sky&#10;&#10;Description automatically generated">
            <a:extLst>
              <a:ext uri="{FF2B5EF4-FFF2-40B4-BE49-F238E27FC236}">
                <a16:creationId xmlns:a16="http://schemas.microsoft.com/office/drawing/2014/main" id="{D1F0E6B4-578C-DDE8-590A-937CBA893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932" y="266337"/>
            <a:ext cx="3103725" cy="461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390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62214" y="3767510"/>
            <a:ext cx="207935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dirty="0">
                <a:ea typeface="+mj-lt"/>
                <a:cs typeface="+mj-lt"/>
              </a:rPr>
              <a:t>Betty Goodwin at work on a large-scale drawing in her Montreal studio</a:t>
            </a:r>
            <a:r>
              <a:rPr lang="en-US" sz="1100" b="1" dirty="0">
                <a:effectLst/>
                <a:ea typeface="+mj-lt"/>
                <a:cs typeface="+mj-lt"/>
              </a:rPr>
              <a:t>, </a:t>
            </a:r>
            <a:r>
              <a:rPr lang="en-US" sz="1100" b="1" dirty="0">
                <a:ea typeface="+mj-lt"/>
                <a:cs typeface="+mj-lt"/>
              </a:rPr>
              <a:t>1980s</a:t>
            </a:r>
            <a:r>
              <a:rPr lang="en-US" sz="1100" b="1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erson painting on a wall&#10;&#10;Description automatically generated">
            <a:extLst>
              <a:ext uri="{FF2B5EF4-FFF2-40B4-BE49-F238E27FC236}">
                <a16:creationId xmlns:a16="http://schemas.microsoft.com/office/drawing/2014/main" id="{83D31360-572A-C7FE-175B-0E387F798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72" y="557711"/>
            <a:ext cx="5472883" cy="403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9551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652850" y="3788692"/>
            <a:ext cx="266446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Betty Goodwin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i="1" dirty="0">
                <a:ea typeface="+mj-lt"/>
                <a:cs typeface="+mj-lt"/>
              </a:rPr>
              <a:t>Self-Portrait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c.1955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r>
              <a:rPr lang="en-CA" sz="1100" b="1" dirty="0">
                <a:ea typeface="+mj-lt"/>
                <a:cs typeface="+mj-lt"/>
              </a:rPr>
              <a:t>This is a rare painted self-portrait that Goodwin created in the early years of her career</a:t>
            </a:r>
            <a:r>
              <a:rPr lang="en-CA" sz="1100" b="1" dirty="0">
                <a:effectLst/>
                <a:ea typeface="+mj-lt"/>
                <a:cs typeface="+mj-lt"/>
              </a:rPr>
              <a:t>.</a:t>
            </a:r>
            <a:r>
              <a:rPr lang="en-CA" sz="1100" b="1" dirty="0">
                <a:ea typeface="+mj-lt"/>
                <a:cs typeface="+mj-lt"/>
              </a:rPr>
              <a:t> </a:t>
            </a:r>
            <a:r>
              <a:rPr lang="en-CA" sz="1100" b="1" dirty="0">
                <a:effectLst/>
                <a:ea typeface="+mj-lt"/>
                <a:cs typeface="+mj-lt"/>
              </a:rPr>
              <a:t> </a:t>
            </a:r>
            <a:endParaRPr lang="en-US" b="1">
              <a:ea typeface="+mj-lt"/>
              <a:cs typeface="+mj-lt"/>
            </a:endParaRPr>
          </a:p>
        </p:txBody>
      </p:sp>
      <p:pic>
        <p:nvPicPr>
          <p:cNvPr id="3" name="Picture 2" descr="A painting of a person&amp;#39;s face&#10;&#10;Description automatically generated">
            <a:extLst>
              <a:ext uri="{FF2B5EF4-FFF2-40B4-BE49-F238E27FC236}">
                <a16:creationId xmlns:a16="http://schemas.microsoft.com/office/drawing/2014/main" id="{F536AC5F-54C6-91F7-C262-02CCAE3CC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08" y="409122"/>
            <a:ext cx="3583721" cy="432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6801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7054386" y="3639108"/>
            <a:ext cx="1775467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Installation view of one of Betty Goodwin’s vest prints hanging </a:t>
            </a:r>
            <a:r>
              <a:rPr lang="en-US" sz="1100" b="1" kern="100" dirty="0">
                <a:effectLst/>
                <a:ea typeface="+mj-lt"/>
                <a:cs typeface="+mj-lt"/>
              </a:rPr>
              <a:t>in </a:t>
            </a:r>
            <a:r>
              <a:rPr lang="en-US" sz="1100" b="1" kern="100" dirty="0">
                <a:ea typeface="+mj-lt"/>
                <a:cs typeface="+mj-lt"/>
              </a:rPr>
              <a:t>the window of Montreal’s Galerie B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1972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room with a window and a table and a plant&#10;&#10;Description automatically generated">
            <a:extLst>
              <a:ext uri="{FF2B5EF4-FFF2-40B4-BE49-F238E27FC236}">
                <a16:creationId xmlns:a16="http://schemas.microsoft.com/office/drawing/2014/main" id="{690AB688-533B-1737-CC5C-9C2931D67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0" y="429934"/>
            <a:ext cx="6304642" cy="424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965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455139" y="3969107"/>
            <a:ext cx="198411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1100" dirty="0">
                <a:ea typeface="+mj-lt"/>
                <a:cs typeface="+mj-lt"/>
              </a:rPr>
              <a:t>Betty Goodwin poses in her Montreal studio</a:t>
            </a:r>
            <a:r>
              <a:rPr lang="en-US" sz="1100" dirty="0">
                <a:effectLst/>
                <a:ea typeface="+mj-lt"/>
                <a:cs typeface="+mj-lt"/>
              </a:rPr>
              <a:t>, </a:t>
            </a:r>
            <a:r>
              <a:rPr lang="en-US" sz="1100" dirty="0">
                <a:ea typeface="+mj-lt"/>
                <a:cs typeface="+mj-lt"/>
              </a:rPr>
              <a:t>1986</a:t>
            </a:r>
            <a:r>
              <a:rPr lang="en-US" sz="1100" dirty="0">
                <a:effectLst/>
                <a:ea typeface="+mj-lt"/>
                <a:cs typeface="+mj-lt"/>
              </a:rPr>
              <a:t>. 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person leaning on a ladder&#10;&#10;Description automatically generated">
            <a:extLst>
              <a:ext uri="{FF2B5EF4-FFF2-40B4-BE49-F238E27FC236}">
                <a16:creationId xmlns:a16="http://schemas.microsoft.com/office/drawing/2014/main" id="{AD14AA66-22E3-ED56-5720-EFEDCBE68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244" y="452664"/>
            <a:ext cx="2976751" cy="423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4746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85981" y="3528830"/>
            <a:ext cx="215193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Betty Goodwin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Carbon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1986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Goodwin experimented with prints, large-scale drawings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and installations such as this one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/>
          </a:p>
        </p:txBody>
      </p:sp>
      <p:pic>
        <p:nvPicPr>
          <p:cNvPr id="3" name="Picture 2" descr="A room with a large white wall and a wood floor&#10;&#10;Description automatically generated">
            <a:extLst>
              <a:ext uri="{FF2B5EF4-FFF2-40B4-BE49-F238E27FC236}">
                <a16:creationId xmlns:a16="http://schemas.microsoft.com/office/drawing/2014/main" id="{7F863942-CD3E-1C15-A8A4-87DFA14EC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78" y="584298"/>
            <a:ext cx="5896428" cy="39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371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735536" y="3629222"/>
            <a:ext cx="201132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Betty Goodwin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i="1" dirty="0">
                <a:ea typeface="+mj-lt"/>
                <a:cs typeface="+mj-lt"/>
              </a:rPr>
              <a:t>Untitled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1982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r>
              <a:rPr lang="en-CA" sz="1100" b="1" dirty="0">
                <a:ea typeface="+mj-lt"/>
                <a:cs typeface="+mj-lt"/>
              </a:rPr>
              <a:t>In her Swimmers series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Goodwin explored human experience through depictions </a:t>
            </a:r>
            <a:r>
              <a:rPr lang="en-CA" sz="1100" b="1" dirty="0">
                <a:effectLst/>
                <a:ea typeface="+mj-lt"/>
                <a:cs typeface="+mj-lt"/>
              </a:rPr>
              <a:t>of </a:t>
            </a:r>
            <a:r>
              <a:rPr lang="en-CA" sz="1100" b="1" dirty="0">
                <a:ea typeface="+mj-lt"/>
                <a:cs typeface="+mj-lt"/>
              </a:rPr>
              <a:t>the body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erson lying on the ground&#10;&#10;Description automatically generated">
            <a:extLst>
              <a:ext uri="{FF2B5EF4-FFF2-40B4-BE49-F238E27FC236}">
                <a16:creationId xmlns:a16="http://schemas.microsoft.com/office/drawing/2014/main" id="{72FB0468-65BF-00FE-8DE5-17C9935D5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44" y="383722"/>
            <a:ext cx="6087359" cy="437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4042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42277" y="3622309"/>
            <a:ext cx="216553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Women workers </a:t>
            </a:r>
            <a:r>
              <a:rPr lang="en-CA" sz="1100" b="1" dirty="0">
                <a:effectLst/>
                <a:ea typeface="+mj-lt"/>
                <a:cs typeface="+mj-lt"/>
              </a:rPr>
              <a:t>in </a:t>
            </a:r>
            <a:r>
              <a:rPr lang="en-CA" sz="1100" b="1" dirty="0">
                <a:ea typeface="+mj-lt"/>
                <a:cs typeface="+mj-lt"/>
              </a:rPr>
              <a:t>Alberta supporting the war effort </a:t>
            </a:r>
            <a:r>
              <a:rPr lang="en-CA" sz="1100" b="1" dirty="0">
                <a:effectLst/>
                <a:ea typeface="+mj-lt"/>
                <a:cs typeface="+mj-lt"/>
              </a:rPr>
              <a:t>by </a:t>
            </a:r>
            <a:r>
              <a:rPr lang="en-CA" sz="1100" b="1" dirty="0">
                <a:ea typeface="+mj-lt"/>
                <a:cs typeface="+mj-lt"/>
              </a:rPr>
              <a:t>stitching military uniforms, April 16, 1942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Women sewing machines in a factory&#10;&#10;Description automatically generated">
            <a:extLst>
              <a:ext uri="{FF2B5EF4-FFF2-40B4-BE49-F238E27FC236}">
                <a16:creationId xmlns:a16="http://schemas.microsoft.com/office/drawing/2014/main" id="{04CE4EF6-96E3-E96A-4564-5FA5BEB58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36" y="388620"/>
            <a:ext cx="5834237" cy="43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762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36088" y="3546565"/>
            <a:ext cx="187071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Paul-Émile </a:t>
            </a:r>
            <a:r>
              <a:rPr lang="en-US" sz="1100" b="1" kern="100" dirty="0" err="1">
                <a:ea typeface="+mj-lt"/>
                <a:cs typeface="+mj-lt"/>
              </a:rPr>
              <a:t>Borduas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Flowered Quivers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r>
              <a:rPr lang="en-US" sz="1100" b="1" i="1" kern="100" dirty="0">
                <a:ea typeface="+mj-lt"/>
                <a:cs typeface="+mj-lt"/>
              </a:rPr>
              <a:t>or 8.47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1947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 err="1">
                <a:ea typeface="+mj-lt"/>
                <a:cs typeface="+mj-lt"/>
              </a:rPr>
              <a:t>Borduas</a:t>
            </a:r>
            <a:r>
              <a:rPr lang="en-US" sz="1100" b="1" kern="100" dirty="0">
                <a:ea typeface="+mj-lt"/>
                <a:cs typeface="+mj-lt"/>
              </a:rPr>
              <a:t> was a key signatory of </a:t>
            </a:r>
            <a:r>
              <a:rPr lang="en-US" sz="1100" b="1" kern="100" dirty="0">
                <a:effectLst/>
                <a:ea typeface="+mj-lt"/>
                <a:cs typeface="+mj-lt"/>
              </a:rPr>
              <a:t>the </a:t>
            </a:r>
            <a:r>
              <a:rPr lang="en-US" sz="1100" b="1" i="1" kern="100" dirty="0" err="1">
                <a:ea typeface="+mj-lt"/>
                <a:cs typeface="+mj-lt"/>
              </a:rPr>
              <a:t>Refus</a:t>
            </a:r>
            <a:r>
              <a:rPr lang="en-US" sz="1100" b="1" i="1" kern="100" dirty="0">
                <a:ea typeface="+mj-lt"/>
                <a:cs typeface="+mj-lt"/>
              </a:rPr>
              <a:t> global</a:t>
            </a:r>
            <a:r>
              <a:rPr lang="en-US" sz="1100" b="1" kern="100" dirty="0">
                <a:ea typeface="+mj-lt"/>
                <a:cs typeface="+mj-lt"/>
              </a:rPr>
              <a:t> manifesto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painting of flowers in vases&#10;&#10;Description automatically generated">
            <a:extLst>
              <a:ext uri="{FF2B5EF4-FFF2-40B4-BE49-F238E27FC236}">
                <a16:creationId xmlns:a16="http://schemas.microsoft.com/office/drawing/2014/main" id="{24113EF0-378D-7B09-2BFB-2C16A15C7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44" y="419282"/>
            <a:ext cx="5760895" cy="43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58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565660" y="3759744"/>
            <a:ext cx="246489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Harold Town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Old Games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1955-57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Harold Town experimented with innovative printmaking techniques in his work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endParaRPr lang="en-US" b="1">
              <a:ea typeface="+mj-lt"/>
              <a:cs typeface="+mj-lt"/>
            </a:endParaRPr>
          </a:p>
        </p:txBody>
      </p:sp>
      <p:pic>
        <p:nvPicPr>
          <p:cNvPr id="3" name="Picture 2" descr="A colorful art piece with different shapes and colors&#10;&#10;Description automatically generated">
            <a:extLst>
              <a:ext uri="{FF2B5EF4-FFF2-40B4-BE49-F238E27FC236}">
                <a16:creationId xmlns:a16="http://schemas.microsoft.com/office/drawing/2014/main" id="{8847C48C-7745-F193-4ECE-8D18E8AD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85" y="439239"/>
            <a:ext cx="3318462" cy="42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729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881471" y="3916195"/>
            <a:ext cx="172557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Betty Goodwin </a:t>
            </a:r>
            <a:r>
              <a:rPr lang="en-CA" sz="1100" b="1" dirty="0">
                <a:effectLst/>
                <a:ea typeface="+mj-lt"/>
                <a:cs typeface="+mj-lt"/>
              </a:rPr>
              <a:t>on </a:t>
            </a:r>
            <a:r>
              <a:rPr lang="en-CA" sz="1100" b="1" dirty="0">
                <a:ea typeface="+mj-lt"/>
                <a:cs typeface="+mj-lt"/>
              </a:rPr>
              <a:t>her mother’s lap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n.d</a:t>
            </a:r>
            <a:r>
              <a:rPr lang="en-CA" sz="1100" b="1" dirty="0">
                <a:effectLst/>
                <a:ea typeface="+mj-lt"/>
                <a:cs typeface="+mj-lt"/>
              </a:rPr>
              <a:t>.</a:t>
            </a:r>
          </a:p>
        </p:txBody>
      </p:sp>
      <p:pic>
        <p:nvPicPr>
          <p:cNvPr id="3" name="Picture 2" descr="A person and a child posing for a picture&#10;&#10;Description automatically generated">
            <a:extLst>
              <a:ext uri="{FF2B5EF4-FFF2-40B4-BE49-F238E27FC236}">
                <a16:creationId xmlns:a16="http://schemas.microsoft.com/office/drawing/2014/main" id="{0004B148-BF6B-C462-DDE7-22B41921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300" y="388076"/>
            <a:ext cx="3301396" cy="436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0159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84e287-1c92-49cc-a912-5a08e8450b7f">
      <Terms xmlns="http://schemas.microsoft.com/office/infopath/2007/PartnerControls"/>
    </lcf76f155ced4ddcb4097134ff3c332f>
    <TaxCatchAll xmlns="601693fa-2c38-4f6a-b983-c4972dc09c0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C1559729746146ADD1374E4EEBB78A" ma:contentTypeVersion="15" ma:contentTypeDescription="Create a new document." ma:contentTypeScope="" ma:versionID="6f26a7022dab534fbdcd73626728fd28">
  <xsd:schema xmlns:xsd="http://www.w3.org/2001/XMLSchema" xmlns:xs="http://www.w3.org/2001/XMLSchema" xmlns:p="http://schemas.microsoft.com/office/2006/metadata/properties" xmlns:ns2="b884e287-1c92-49cc-a912-5a08e8450b7f" xmlns:ns3="601693fa-2c38-4f6a-b983-c4972dc09c08" targetNamespace="http://schemas.microsoft.com/office/2006/metadata/properties" ma:root="true" ma:fieldsID="89bcb997e9f1554ab34efef9b3ca528f" ns2:_="" ns3:_="">
    <xsd:import namespace="b884e287-1c92-49cc-a912-5a08e8450b7f"/>
    <xsd:import namespace="601693fa-2c38-4f6a-b983-c4972dc09c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4e287-1c92-49cc-a912-5a08e8450b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76a38e6-a3f4-46a8-b767-39b2e58ea3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693fa-2c38-4f6a-b983-c4972dc09c0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226b552-a80e-4304-b7d0-b61cf7eb81a9}" ma:internalName="TaxCatchAll" ma:showField="CatchAllData" ma:web="601693fa-2c38-4f6a-b983-c4972dc09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2BFF57-8E47-4049-8F1A-782284D9BB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139EE9-46E5-4EFA-A8CC-2911E0AB819E}">
  <ds:schemaRefs>
    <ds:schemaRef ds:uri="http://schemas.microsoft.com/office/2006/metadata/properties"/>
    <ds:schemaRef ds:uri="http://schemas.microsoft.com/office/infopath/2007/PartnerControls"/>
    <ds:schemaRef ds:uri="b884e287-1c92-49cc-a912-5a08e8450b7f"/>
    <ds:schemaRef ds:uri="601693fa-2c38-4f6a-b983-c4972dc09c08"/>
  </ds:schemaRefs>
</ds:datastoreItem>
</file>

<file path=customXml/itemProps3.xml><?xml version="1.0" encoding="utf-8"?>
<ds:datastoreItem xmlns:ds="http://schemas.openxmlformats.org/officeDocument/2006/customXml" ds:itemID="{2E78C2E9-A839-46FB-9B1D-ECD71A52C7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84e287-1c92-49cc-a912-5a08e8450b7f"/>
    <ds:schemaRef ds:uri="601693fa-2c38-4f6a-b983-c4972dc09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532</Words>
  <Application>Microsoft Office PowerPoint</Application>
  <PresentationFormat>Affichage à l'écran (16:9)</PresentationFormat>
  <Paragraphs>27</Paragraphs>
  <Slides>28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0" baseType="lpstr">
      <vt:lpstr>Arial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annie champagne</cp:lastModifiedBy>
  <cp:revision>343</cp:revision>
  <dcterms:modified xsi:type="dcterms:W3CDTF">2024-10-31T17:03:00Z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0x0101001EC1559729746146ADD1374E4EEBB78A</vt:lpwstr>
  </property>
  <property fmtid="{D5CDD505-2E9C-101B-9397-08002B2CF9AE}" pid="3" name="MediaServiceImageTags">
    <vt:lpwstr/>
  </property>
</Properties>
</file>