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313" r:id="rId7"/>
    <p:sldId id="315" r:id="rId8"/>
    <p:sldId id="314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3A557-756D-4EC8-9532-E4D232E95AF3}" v="2" dt="2024-10-31T15:38:02.874"/>
    <p1510:client id="{DB956EA2-335C-CDAC-6DFF-641722B5D9D7}" v="466" dt="2024-10-31T16:26:52.6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8"/>
    <p:restoredTop sz="96247" autoAdjust="0"/>
  </p:normalViewPr>
  <p:slideViewPr>
    <p:cSldViewPr snapToGrid="0" snapToObjects="1">
      <p:cViewPr varScale="1">
        <p:scale>
          <a:sx n="140" d="100"/>
          <a:sy n="140" d="100"/>
        </p:scale>
        <p:origin x="4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47086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7212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9893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6204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03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7846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2506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666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697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707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785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963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754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habits, veste&#10;&#10;Description générée automatiquement">
            <a:extLst>
              <a:ext uri="{FF2B5EF4-FFF2-40B4-BE49-F238E27FC236}">
                <a16:creationId xmlns:a16="http://schemas.microsoft.com/office/drawing/2014/main" id="{D41B4C4C-71E3-A3D6-277E-1C0D4FEF6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" y="0"/>
            <a:ext cx="9136007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735001" y="3635074"/>
            <a:ext cx="305194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Goodwin, </a:t>
            </a:r>
            <a:r>
              <a:rPr lang="fr-FR" sz="1100" b="1" i="1" dirty="0" err="1">
                <a:ea typeface="+mj-lt"/>
                <a:cs typeface="+mj-lt"/>
              </a:rPr>
              <a:t>View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i="1" dirty="0" err="1">
                <a:ea typeface="+mj-lt"/>
                <a:cs typeface="+mj-lt"/>
              </a:rPr>
              <a:t>from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i="1" dirty="0" err="1">
                <a:ea typeface="+mj-lt"/>
                <a:cs typeface="+mj-lt"/>
              </a:rPr>
              <a:t>my</a:t>
            </a:r>
            <a:r>
              <a:rPr lang="fr-FR" sz="1100" b="1" i="1" dirty="0">
                <a:ea typeface="+mj-lt"/>
                <a:cs typeface="+mj-lt"/>
              </a:rPr>
              <a:t> back </a:t>
            </a:r>
            <a:r>
              <a:rPr lang="fr-FR" sz="1100" b="1" i="1" dirty="0" err="1">
                <a:ea typeface="+mj-lt"/>
                <a:cs typeface="+mj-lt"/>
              </a:rPr>
              <a:t>window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Vue de ma fenêtre arrière</a:t>
            </a:r>
            <a:r>
              <a:rPr lang="fr-FR" sz="1100" b="1" dirty="0">
                <a:ea typeface="+mj-lt"/>
                <a:cs typeface="+mj-lt"/>
              </a:rPr>
              <a:t>), 1947. En carrière, Goodwin a d’abord pratiqué la peinture, comme le montre cette œuvre figurant une vue depuis sa maison.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sled in a city&#10;&#10;Description automatically generated">
            <a:extLst>
              <a:ext uri="{FF2B5EF4-FFF2-40B4-BE49-F238E27FC236}">
                <a16:creationId xmlns:a16="http://schemas.microsoft.com/office/drawing/2014/main" id="{6ACB016D-A7B9-5069-2247-20962CCAD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12" y="470081"/>
            <a:ext cx="4142735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06311" y="4174538"/>
            <a:ext cx="312838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 err="1">
                <a:ea typeface="+mj-lt"/>
                <a:cs typeface="+mj-lt"/>
              </a:rPr>
              <a:t>Vest</a:t>
            </a:r>
            <a:r>
              <a:rPr lang="fr-FR" sz="1100" b="1" kern="100" dirty="0">
                <a:ea typeface="+mj-lt"/>
                <a:cs typeface="+mj-lt"/>
              </a:rPr>
              <a:t> (</a:t>
            </a:r>
            <a:r>
              <a:rPr lang="fr-FR" sz="1100" b="1" i="1" kern="100" dirty="0">
                <a:ea typeface="+mj-lt"/>
                <a:cs typeface="+mj-lt"/>
              </a:rPr>
              <a:t>Gilet</a:t>
            </a:r>
            <a:r>
              <a:rPr lang="fr-FR" sz="1100" b="1" kern="100" dirty="0">
                <a:ea typeface="+mj-lt"/>
                <a:cs typeface="+mj-lt"/>
              </a:rPr>
              <a:t>), avril 1972. Goodwin s’est fait connaître par son approche unique de la gravure.</a:t>
            </a:r>
            <a:endParaRPr lang="en-US" b="1" dirty="0"/>
          </a:p>
        </p:txBody>
      </p:sp>
      <p:pic>
        <p:nvPicPr>
          <p:cNvPr id="3" name="Picture 2" descr="A piece of art with feathers&#10;&#10;Description automatically generated">
            <a:extLst>
              <a:ext uri="{FF2B5EF4-FFF2-40B4-BE49-F238E27FC236}">
                <a16:creationId xmlns:a16="http://schemas.microsoft.com/office/drawing/2014/main" id="{1B574FFE-6872-2EB3-F236-060A4A61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89" y="275046"/>
            <a:ext cx="3702453" cy="45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87142" y="3928044"/>
            <a:ext cx="235626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 à l’œuvre dans son atelier, années 1980. Photographie non attribuée. </a:t>
            </a:r>
            <a:endParaRPr lang="en-CA" b="1" dirty="0">
              <a:ea typeface="+mj-lt"/>
              <a:cs typeface="+mj-lt"/>
            </a:endParaRPr>
          </a:p>
        </p:txBody>
      </p:sp>
      <p:pic>
        <p:nvPicPr>
          <p:cNvPr id="3" name="Picture 2" descr="A person painting on a wall&#10;&#10;Description automatically generated">
            <a:extLst>
              <a:ext uri="{FF2B5EF4-FFF2-40B4-BE49-F238E27FC236}">
                <a16:creationId xmlns:a16="http://schemas.microsoft.com/office/drawing/2014/main" id="{678F7C34-4274-82FC-F52F-E0694FCF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1" y="525055"/>
            <a:ext cx="5615758" cy="40930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CC2BD4-B44A-9116-4523-AA60AAE9549A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59419" y="4221531"/>
            <a:ext cx="306656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 err="1">
                <a:ea typeface="+mj-lt"/>
                <a:cs typeface="+mj-lt"/>
              </a:rPr>
              <a:t>Vest</a:t>
            </a:r>
            <a:r>
              <a:rPr lang="fr-FR" sz="1100" b="1" i="1" kern="100" dirty="0">
                <a:ea typeface="+mj-lt"/>
                <a:cs typeface="+mj-lt"/>
              </a:rPr>
              <a:t> One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Gilet n</a:t>
            </a:r>
            <a:r>
              <a:rPr lang="fr-FR" sz="1100" b="1" i="1" kern="100" baseline="30000" dirty="0">
                <a:ea typeface="+mj-lt"/>
                <a:cs typeface="+mj-lt"/>
              </a:rPr>
              <a:t>o</a:t>
            </a:r>
            <a:r>
              <a:rPr lang="fr-FR" sz="1100" b="1" i="1" kern="100" dirty="0">
                <a:ea typeface="+mj-lt"/>
                <a:cs typeface="+mj-lt"/>
              </a:rPr>
              <a:t> 1</a:t>
            </a:r>
            <a:r>
              <a:rPr lang="fr-FR" sz="1100" b="1" kern="100" dirty="0">
                <a:ea typeface="+mj-lt"/>
                <a:cs typeface="+mj-lt"/>
              </a:rPr>
              <a:t>), 1969. Cette série constitue une importante contribution à l’art contemporain canadien.</a:t>
            </a:r>
            <a:endParaRPr lang="en-US" b="1" dirty="0"/>
          </a:p>
        </p:txBody>
      </p:sp>
      <p:pic>
        <p:nvPicPr>
          <p:cNvPr id="3" name="Picture 2" descr="A black vest with pockets&#10;&#10;Description automatically generated">
            <a:extLst>
              <a:ext uri="{FF2B5EF4-FFF2-40B4-BE49-F238E27FC236}">
                <a16:creationId xmlns:a16="http://schemas.microsoft.com/office/drawing/2014/main" id="{3B9BAD17-F985-823D-CF2F-FCB95C34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52" y="353789"/>
            <a:ext cx="3571480" cy="45602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9884C2-0C7D-5BDD-534A-93566C10EE3F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37551" y="3570554"/>
            <a:ext cx="251906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 err="1">
                <a:ea typeface="+mj-lt"/>
                <a:cs typeface="+mj-lt"/>
              </a:rPr>
              <a:t>Two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i="1" kern="100" dirty="0" err="1">
                <a:ea typeface="+mj-lt"/>
                <a:cs typeface="+mj-lt"/>
              </a:rPr>
              <a:t>Vests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Deux gilets</a:t>
            </a:r>
            <a:r>
              <a:rPr lang="fr-FR" sz="1100" b="1" kern="100" dirty="0">
                <a:ea typeface="+mj-lt"/>
                <a:cs typeface="+mj-lt"/>
              </a:rPr>
              <a:t>), 1972.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Goodwin a choisi le gilet comme sujet pour sa signification symbolique et matérielle. </a:t>
            </a:r>
            <a:endParaRPr lang="en-US" b="1" dirty="0"/>
          </a:p>
        </p:txBody>
      </p:sp>
      <p:pic>
        <p:nvPicPr>
          <p:cNvPr id="3" name="Picture 2" descr="A pair of vests with buttons&#10;&#10;Description automatically generated">
            <a:extLst>
              <a:ext uri="{FF2B5EF4-FFF2-40B4-BE49-F238E27FC236}">
                <a16:creationId xmlns:a16="http://schemas.microsoft.com/office/drawing/2014/main" id="{8C9F30E9-BB7A-8485-3444-561318AC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96" y="445045"/>
            <a:ext cx="5449446" cy="41565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CF9DEE-B1AF-9865-7C9F-6C02D6155F57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68468" y="3481178"/>
            <a:ext cx="253169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>
                <a:ea typeface="+mj-lt"/>
                <a:cs typeface="+mj-lt"/>
              </a:rPr>
              <a:t>Tarpaulin No. 3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Bâche n</a:t>
            </a:r>
            <a:r>
              <a:rPr lang="fr-FR" sz="1100" b="1" i="1" kern="100" baseline="30000" dirty="0">
                <a:ea typeface="+mj-lt"/>
                <a:cs typeface="+mj-lt"/>
              </a:rPr>
              <a:t>o</a:t>
            </a:r>
            <a:r>
              <a:rPr lang="fr-FR" sz="1100" b="1" i="1" kern="100" dirty="0">
                <a:ea typeface="+mj-lt"/>
                <a:cs typeface="+mj-lt"/>
              </a:rPr>
              <a:t> 3</a:t>
            </a:r>
            <a:r>
              <a:rPr lang="fr-FR" sz="1100" b="1" kern="100" dirty="0">
                <a:ea typeface="+mj-lt"/>
                <a:cs typeface="+mj-lt"/>
              </a:rPr>
              <a:t>), 1975.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Les bâches comptent parmi les objets trouvés que Betty Goodwin a utilisé dans son art. </a:t>
            </a:r>
            <a:endParaRPr lang="en-US" b="1" dirty="0"/>
          </a:p>
        </p:txBody>
      </p:sp>
      <p:pic>
        <p:nvPicPr>
          <p:cNvPr id="3" name="Picture 2" descr="A large piece of fabric on a wall&#10;&#10;Description automatically generated">
            <a:extLst>
              <a:ext uri="{FF2B5EF4-FFF2-40B4-BE49-F238E27FC236}">
                <a16:creationId xmlns:a16="http://schemas.microsoft.com/office/drawing/2014/main" id="{08E16107-86E5-86DE-FC85-A68071E9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1" y="647896"/>
            <a:ext cx="5746749" cy="38509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FB9E45-9BFD-2E22-C907-4DDD74165487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230004" y="3849414"/>
            <a:ext cx="34088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Goodwin, </a:t>
            </a:r>
            <a:r>
              <a:rPr lang="en-US" sz="1100" b="1" i="1" kern="100" dirty="0">
                <a:ea typeface="+mj-lt"/>
                <a:cs typeface="+mj-lt"/>
              </a:rPr>
              <a:t>Nest with Hanging Grass [Nest Six]</a:t>
            </a:r>
            <a:r>
              <a:rPr lang="en-US" sz="1100" b="1" kern="100" dirty="0">
                <a:ea typeface="+mj-lt"/>
                <a:cs typeface="+mj-lt"/>
              </a:rPr>
              <a:t> (</a:t>
            </a:r>
            <a:r>
              <a:rPr lang="en-US" sz="1100" b="1" i="1" kern="100" dirty="0" err="1">
                <a:ea typeface="+mj-lt"/>
                <a:cs typeface="+mj-lt"/>
              </a:rPr>
              <a:t>Nid</a:t>
            </a:r>
            <a:r>
              <a:rPr lang="en-US" sz="1100" b="1" i="1" kern="100" dirty="0">
                <a:ea typeface="+mj-lt"/>
                <a:cs typeface="+mj-lt"/>
              </a:rPr>
              <a:t> avec </a:t>
            </a:r>
            <a:r>
              <a:rPr lang="en-US" sz="1100" b="1" i="1" kern="100" dirty="0" err="1">
                <a:ea typeface="+mj-lt"/>
                <a:cs typeface="+mj-lt"/>
              </a:rPr>
              <a:t>herbe</a:t>
            </a:r>
            <a:r>
              <a:rPr lang="en-US" sz="1100" b="1" i="1" kern="100" dirty="0">
                <a:ea typeface="+mj-lt"/>
                <a:cs typeface="+mj-lt"/>
              </a:rPr>
              <a:t> </a:t>
            </a:r>
            <a:r>
              <a:rPr lang="en-US" sz="1100" b="1" i="1" kern="100" dirty="0" err="1">
                <a:ea typeface="+mj-lt"/>
                <a:cs typeface="+mj-lt"/>
              </a:rPr>
              <a:t>suspendue</a:t>
            </a:r>
            <a:r>
              <a:rPr lang="en-US" sz="1100" b="1" i="1" kern="100" dirty="0">
                <a:ea typeface="+mj-lt"/>
                <a:cs typeface="+mj-lt"/>
              </a:rPr>
              <a:t> [</a:t>
            </a:r>
            <a:r>
              <a:rPr lang="en-US" sz="1100" b="1" i="1" kern="100" dirty="0" err="1">
                <a:ea typeface="+mj-lt"/>
                <a:cs typeface="+mj-lt"/>
              </a:rPr>
              <a:t>nid</a:t>
            </a:r>
            <a:r>
              <a:rPr lang="en-US" sz="1100" b="1" i="1" kern="100" dirty="0">
                <a:ea typeface="+mj-lt"/>
                <a:cs typeface="+mj-lt"/>
              </a:rPr>
              <a:t> n</a:t>
            </a:r>
            <a:r>
              <a:rPr lang="en-US" sz="1100" b="1" i="1" kern="100" baseline="30000" dirty="0">
                <a:ea typeface="+mj-lt"/>
                <a:cs typeface="+mj-lt"/>
              </a:rPr>
              <a:t>o</a:t>
            </a:r>
            <a:r>
              <a:rPr lang="en-US" sz="1100" b="1" i="1" kern="100" dirty="0">
                <a:ea typeface="+mj-lt"/>
                <a:cs typeface="+mj-lt"/>
              </a:rPr>
              <a:t> 6]</a:t>
            </a:r>
            <a:r>
              <a:rPr lang="en-US" sz="1100" b="1" kern="100" dirty="0">
                <a:ea typeface="+mj-lt"/>
                <a:cs typeface="+mj-lt"/>
              </a:rPr>
              <a:t>), 1973. </a:t>
            </a:r>
            <a:r>
              <a:rPr lang="en-US" sz="1100" b="1" kern="100" dirty="0" err="1">
                <a:ea typeface="+mj-lt"/>
                <a:cs typeface="+mj-lt"/>
              </a:rPr>
              <a:t>Cette</a:t>
            </a:r>
            <a:r>
              <a:rPr lang="en-US" sz="1100" b="1" kern="100" dirty="0">
                <a:ea typeface="+mj-lt"/>
                <a:cs typeface="+mj-lt"/>
              </a:rPr>
              <a:t> image </a:t>
            </a:r>
            <a:r>
              <a:rPr lang="en-US" sz="1100" b="1" kern="100" dirty="0" err="1">
                <a:ea typeface="+mj-lt"/>
                <a:cs typeface="+mj-lt"/>
              </a:rPr>
              <a:t>est</a:t>
            </a:r>
            <a:r>
              <a:rPr lang="en-US" sz="1100" b="1" kern="100" dirty="0">
                <a:ea typeface="+mj-lt"/>
                <a:cs typeface="+mj-lt"/>
              </a:rPr>
              <a:t> un </a:t>
            </a:r>
            <a:r>
              <a:rPr lang="en-US" sz="1100" b="1" kern="100" dirty="0" err="1">
                <a:ea typeface="+mj-lt"/>
                <a:cs typeface="+mj-lt"/>
              </a:rPr>
              <a:t>autre</a:t>
            </a:r>
            <a:r>
              <a:rPr lang="en-US" sz="1100" b="1" kern="100" dirty="0">
                <a:ea typeface="+mj-lt"/>
                <a:cs typeface="+mj-lt"/>
              </a:rPr>
              <a:t> des </a:t>
            </a:r>
            <a:r>
              <a:rPr lang="en-US" sz="1100" b="1" kern="100" dirty="0" err="1">
                <a:ea typeface="+mj-lt"/>
                <a:cs typeface="+mj-lt"/>
              </a:rPr>
              <a:t>exemples</a:t>
            </a:r>
            <a:r>
              <a:rPr lang="en-US" sz="1100" b="1" kern="100" dirty="0">
                <a:ea typeface="+mj-lt"/>
                <a:cs typeface="+mj-lt"/>
              </a:rPr>
              <a:t> du type </a:t>
            </a:r>
            <a:r>
              <a:rPr lang="en-US" sz="1100" b="1" kern="100" dirty="0" err="1">
                <a:ea typeface="+mj-lt"/>
                <a:cs typeface="+mj-lt"/>
              </a:rPr>
              <a:t>d’objets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trouvés</a:t>
            </a:r>
            <a:r>
              <a:rPr lang="en-US" sz="1100" b="1" kern="100" dirty="0">
                <a:ea typeface="+mj-lt"/>
                <a:cs typeface="+mj-lt"/>
              </a:rPr>
              <a:t> qui </a:t>
            </a:r>
            <a:r>
              <a:rPr lang="en-US" sz="1100" b="1" kern="100" dirty="0" err="1">
                <a:ea typeface="+mj-lt"/>
                <a:cs typeface="+mj-lt"/>
              </a:rPr>
              <a:t>inspirent</a:t>
            </a:r>
            <a:r>
              <a:rPr lang="en-US" sz="1100" b="1" kern="100" dirty="0">
                <a:ea typeface="+mj-lt"/>
                <a:cs typeface="+mj-lt"/>
              </a:rPr>
              <a:t> Goodwin pour </a:t>
            </a:r>
            <a:r>
              <a:rPr lang="en-US" sz="1100" b="1" kern="100" dirty="0" err="1">
                <a:ea typeface="+mj-lt"/>
                <a:cs typeface="+mj-lt"/>
              </a:rPr>
              <a:t>ses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estampes</a:t>
            </a:r>
            <a:r>
              <a:rPr lang="en-US" sz="1100" b="1" kern="100" dirty="0">
                <a:ea typeface="+mj-lt"/>
                <a:cs typeface="+mj-lt"/>
              </a:rPr>
              <a:t>. </a:t>
            </a:r>
            <a:endParaRPr lang="en-US" b="1" dirty="0"/>
          </a:p>
        </p:txBody>
      </p:sp>
      <p:pic>
        <p:nvPicPr>
          <p:cNvPr id="3" name="Picture 2" descr="A black and white drawing of a bird nest&#10;&#10;Description automatically generated">
            <a:extLst>
              <a:ext uri="{FF2B5EF4-FFF2-40B4-BE49-F238E27FC236}">
                <a16:creationId xmlns:a16="http://schemas.microsoft.com/office/drawing/2014/main" id="{F709B884-9B59-C37B-F832-22AFC009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845" y="474441"/>
            <a:ext cx="3562313" cy="44059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D7D91E-BC6E-9C72-5F58-F67E162E53A4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20883" y="3685941"/>
            <a:ext cx="301411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 err="1">
                <a:ea typeface="+mj-lt"/>
                <a:cs typeface="+mj-lt"/>
              </a:rPr>
              <a:t>Gloves</a:t>
            </a:r>
            <a:r>
              <a:rPr lang="fr-FR" sz="1100" b="1" i="1" kern="100" dirty="0">
                <a:ea typeface="+mj-lt"/>
                <a:cs typeface="+mj-lt"/>
              </a:rPr>
              <a:t> One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Gants n</a:t>
            </a:r>
            <a:r>
              <a:rPr lang="fr-FR" sz="1100" b="1" i="1" kern="100" baseline="30000" dirty="0">
                <a:ea typeface="+mj-lt"/>
                <a:cs typeface="+mj-lt"/>
              </a:rPr>
              <a:t>o</a:t>
            </a:r>
            <a:r>
              <a:rPr lang="fr-FR" sz="1100" b="1" i="1" kern="100" dirty="0">
                <a:ea typeface="+mj-lt"/>
                <a:cs typeface="+mj-lt"/>
              </a:rPr>
              <a:t> 1</a:t>
            </a:r>
            <a:r>
              <a:rPr lang="fr-FR" sz="1100" b="1" kern="100" dirty="0">
                <a:ea typeface="+mj-lt"/>
                <a:cs typeface="+mj-lt"/>
              </a:rPr>
              <a:t>), 1970. Dans une œuvre comme celle-ci, des objets domestiques sont transformés en d’étonnantes compositions en deux dimensions.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r of gloves with fingers&#10;&#10;Description automatically generated">
            <a:extLst>
              <a:ext uri="{FF2B5EF4-FFF2-40B4-BE49-F238E27FC236}">
                <a16:creationId xmlns:a16="http://schemas.microsoft.com/office/drawing/2014/main" id="{70D2864F-3F18-8118-A27A-1B8C71BF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5" y="424361"/>
            <a:ext cx="4998040" cy="42925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9EFC4A-AC04-9533-5F2D-732A91BFBD3B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373189" y="4137708"/>
            <a:ext cx="350955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</a:t>
            </a:r>
            <a:r>
              <a:rPr lang="fr-FR" sz="1100" b="1" i="1" kern="100" dirty="0">
                <a:ea typeface="+mj-lt"/>
                <a:cs typeface="+mj-lt"/>
              </a:rPr>
              <a:t>, </a:t>
            </a:r>
            <a:r>
              <a:rPr lang="fr-FR" sz="1100" b="1" i="1" kern="100" dirty="0" err="1">
                <a:ea typeface="+mj-lt"/>
                <a:cs typeface="+mj-lt"/>
              </a:rPr>
              <a:t>Shirt</a:t>
            </a:r>
            <a:r>
              <a:rPr lang="fr-FR" sz="1100" b="1" i="1" kern="100" dirty="0">
                <a:ea typeface="+mj-lt"/>
                <a:cs typeface="+mj-lt"/>
              </a:rPr>
              <a:t> IV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Chemise IV</a:t>
            </a:r>
            <a:r>
              <a:rPr lang="fr-FR" sz="1100" b="1" kern="100" dirty="0">
                <a:ea typeface="+mj-lt"/>
                <a:cs typeface="+mj-lt"/>
              </a:rPr>
              <a:t>), 1971. L’intérêt de Goodwin pour les textiles remonte à son père qui a fait carrière comme tailleur.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black and white photo of a jacket&#10;&#10;Description automatically generated">
            <a:extLst>
              <a:ext uri="{FF2B5EF4-FFF2-40B4-BE49-F238E27FC236}">
                <a16:creationId xmlns:a16="http://schemas.microsoft.com/office/drawing/2014/main" id="{B02685E2-747F-66F1-6AE5-B152FE3C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96" y="315324"/>
            <a:ext cx="3335532" cy="45148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90163C-7ABF-8DF3-388E-E687CBEFF677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Activité d’apprentissage n</a:t>
            </a:r>
            <a:r>
              <a:rPr lang="fr-CA" sz="1400" b="1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372099" y="3651713"/>
            <a:ext cx="347580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Goodwin, </a:t>
            </a:r>
            <a:r>
              <a:rPr lang="fr-FR" sz="1100" b="1" i="1" dirty="0">
                <a:ea typeface="+mj-lt"/>
                <a:cs typeface="+mj-lt"/>
              </a:rPr>
              <a:t>So Certain I </a:t>
            </a:r>
            <a:r>
              <a:rPr lang="fr-FR" sz="1100" b="1" i="1" dirty="0" err="1">
                <a:ea typeface="+mj-lt"/>
                <a:cs typeface="+mj-lt"/>
              </a:rPr>
              <a:t>Was</a:t>
            </a:r>
            <a:r>
              <a:rPr lang="fr-FR" sz="1100" b="1" i="1" dirty="0">
                <a:ea typeface="+mj-lt"/>
                <a:cs typeface="+mj-lt"/>
              </a:rPr>
              <a:t>, I </a:t>
            </a:r>
            <a:r>
              <a:rPr lang="fr-FR" sz="1100" b="1" i="1" dirty="0" err="1">
                <a:ea typeface="+mj-lt"/>
                <a:cs typeface="+mj-lt"/>
              </a:rPr>
              <a:t>Was</a:t>
            </a:r>
            <a:r>
              <a:rPr lang="fr-FR" sz="1100" b="1" i="1" dirty="0">
                <a:ea typeface="+mj-lt"/>
                <a:cs typeface="+mj-lt"/>
              </a:rPr>
              <a:t> a Horse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Si certaine que j’existais, j’étais un cheval</a:t>
            </a:r>
            <a:r>
              <a:rPr lang="fr-FR" sz="1100" b="1" dirty="0">
                <a:ea typeface="+mj-lt"/>
                <a:cs typeface="+mj-lt"/>
              </a:rPr>
              <a:t>), 1984-1985. Cette œuvre est un exemple de l’exploration des luttes personnelles que mène Goodwin dans son art.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naked person&#10;&#10;Description automatically generated">
            <a:extLst>
              <a:ext uri="{FF2B5EF4-FFF2-40B4-BE49-F238E27FC236}">
                <a16:creationId xmlns:a16="http://schemas.microsoft.com/office/drawing/2014/main" id="{01C64934-2E89-4362-E013-B1F29AA0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936" y="465303"/>
            <a:ext cx="4054020" cy="42174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062E471-7BD3-E0D7-DAD0-40F0C793B723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Exercice sommatif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16767" y="4091866"/>
            <a:ext cx="318309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 encre une plaque dans son atelier, 1970. Photographie de Gabor </a:t>
            </a:r>
            <a:r>
              <a:rPr lang="fr-FR" sz="1100" b="1" kern="100" dirty="0" err="1">
                <a:ea typeface="+mj-lt"/>
                <a:cs typeface="+mj-lt"/>
              </a:rPr>
              <a:t>Szilasi</a:t>
            </a:r>
            <a:r>
              <a:rPr lang="fr-FR" sz="1100" b="1" kern="100" dirty="0"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in a room&#10;&#10;Description automatically generated">
            <a:extLst>
              <a:ext uri="{FF2B5EF4-FFF2-40B4-BE49-F238E27FC236}">
                <a16:creationId xmlns:a16="http://schemas.microsoft.com/office/drawing/2014/main" id="{DE0D856A-B270-A8A1-7BB4-78003F6C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01"/>
          <a:stretch/>
        </p:blipFill>
        <p:spPr>
          <a:xfrm>
            <a:off x="2139416" y="346348"/>
            <a:ext cx="2943841" cy="44513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26043" y="3293266"/>
            <a:ext cx="242636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>
                <a:ea typeface="+mj-lt"/>
                <a:cs typeface="+mj-lt"/>
              </a:rPr>
              <a:t>The </a:t>
            </a:r>
            <a:r>
              <a:rPr lang="fr-FR" sz="1100" b="1" i="1" kern="100" dirty="0" err="1">
                <a:ea typeface="+mj-lt"/>
                <a:cs typeface="+mj-lt"/>
              </a:rPr>
              <a:t>Mourners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Figures endeuillées</a:t>
            </a:r>
            <a:r>
              <a:rPr lang="fr-FR" sz="1100" b="1" kern="100" dirty="0">
                <a:ea typeface="+mj-lt"/>
                <a:cs typeface="+mj-lt"/>
              </a:rPr>
              <a:t>), 1955.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L’art de Goodwin traite souvent d’événements mondiaux, comme cette pièce créée en réponse à l’Holocauste.</a:t>
            </a:r>
            <a:endParaRPr lang="en-US" b="1" dirty="0"/>
          </a:p>
        </p:txBody>
      </p:sp>
      <p:pic>
        <p:nvPicPr>
          <p:cNvPr id="3" name="Picture 2" descr="A drawing of people sitting and praying&#10;&#10;Description automatically generated">
            <a:extLst>
              <a:ext uri="{FF2B5EF4-FFF2-40B4-BE49-F238E27FC236}">
                <a16:creationId xmlns:a16="http://schemas.microsoft.com/office/drawing/2014/main" id="{2E46546B-A619-1095-3689-D0FCA54A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6" y="665389"/>
            <a:ext cx="5896429" cy="38176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4FD929-84B1-9C93-7CAD-9BE6AD0067AA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Exercice sommatif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61190" y="3317155"/>
            <a:ext cx="342185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 err="1">
                <a:ea typeface="+mj-lt"/>
                <a:cs typeface="+mj-lt"/>
              </a:rPr>
              <a:t>Two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i="1" kern="100" dirty="0" err="1">
                <a:ea typeface="+mj-lt"/>
                <a:cs typeface="+mj-lt"/>
              </a:rPr>
              <a:t>Hooded</a:t>
            </a:r>
            <a:r>
              <a:rPr lang="fr-FR" sz="1100" b="1" i="1" kern="100" dirty="0">
                <a:ea typeface="+mj-lt"/>
                <a:cs typeface="+mj-lt"/>
              </a:rPr>
              <a:t> Figures </a:t>
            </a:r>
            <a:r>
              <a:rPr lang="fr-FR" sz="1100" b="1" i="1" kern="100" dirty="0" err="1">
                <a:ea typeface="+mj-lt"/>
                <a:cs typeface="+mj-lt"/>
              </a:rPr>
              <a:t>with</a:t>
            </a:r>
            <a:r>
              <a:rPr lang="fr-FR" sz="1100" b="1" i="1" kern="100" dirty="0">
                <a:ea typeface="+mj-lt"/>
                <a:cs typeface="+mj-lt"/>
              </a:rPr>
              <a:t> Chair, No. 2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Deux figures portant un capuchon et chaise n</a:t>
            </a:r>
            <a:r>
              <a:rPr lang="fr-FR" sz="1100" b="1" i="1" kern="100" baseline="30000" dirty="0">
                <a:ea typeface="+mj-lt"/>
                <a:cs typeface="+mj-lt"/>
              </a:rPr>
              <a:t>o</a:t>
            </a:r>
            <a:r>
              <a:rPr lang="fr-FR" sz="1100" b="1" i="1" kern="100" dirty="0">
                <a:ea typeface="+mj-lt"/>
                <a:cs typeface="+mj-lt"/>
              </a:rPr>
              <a:t> 2</a:t>
            </a:r>
            <a:r>
              <a:rPr lang="fr-FR" sz="1100" b="1" kern="100" dirty="0">
                <a:ea typeface="+mj-lt"/>
                <a:cs typeface="+mj-lt"/>
              </a:rPr>
              <a:t>), 1988. Les changements politiques, le deuil et l’humanité sont des thèmes puissants qui inspirent des œuvres comme celle-ci.</a:t>
            </a:r>
            <a:endParaRPr lang="en-US" b="1" dirty="0"/>
          </a:p>
        </p:txBody>
      </p:sp>
      <p:pic>
        <p:nvPicPr>
          <p:cNvPr id="3" name="Picture 2" descr="A drawing of a person sitting on a chair&#10;&#10;Description automatically generated">
            <a:extLst>
              <a:ext uri="{FF2B5EF4-FFF2-40B4-BE49-F238E27FC236}">
                <a16:creationId xmlns:a16="http://schemas.microsoft.com/office/drawing/2014/main" id="{B6C3E8CA-DCAE-9F4F-5C8F-CD0126D0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48" y="2177"/>
            <a:ext cx="3934101" cy="51407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89952D-79DA-BFAC-6B26-FD029FB9D732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Exercice sommatif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73819" y="3308568"/>
            <a:ext cx="224096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Manifestation d’ACT UP (AIDS Coalition to </a:t>
            </a:r>
            <a:r>
              <a:rPr lang="fr-FR" sz="1100" b="1" dirty="0" err="1">
                <a:ea typeface="+mj-lt"/>
                <a:cs typeface="+mj-lt"/>
              </a:rPr>
              <a:t>Unleash</a:t>
            </a:r>
            <a:r>
              <a:rPr lang="fr-FR" sz="1100" b="1" dirty="0">
                <a:ea typeface="+mj-lt"/>
                <a:cs typeface="+mj-lt"/>
              </a:rPr>
              <a:t> Power [Coalition contre le SIDA pour libérer le pouvoir]), Vancouver, 1990. Photographie non attribuée. </a:t>
            </a:r>
            <a:endParaRPr lang="en-CA" b="1" dirty="0">
              <a:ea typeface="+mj-lt"/>
              <a:cs typeface="+mj-lt"/>
            </a:endParaRPr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F48E0F9-B67A-C73A-A599-F61EB2E84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37" y="512717"/>
            <a:ext cx="5795290" cy="39932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24DEF3F-C013-05EB-BD83-246CCD183715}"/>
              </a:ext>
            </a:extLst>
          </p:cNvPr>
          <p:cNvSpPr txBox="1"/>
          <p:nvPr/>
        </p:nvSpPr>
        <p:spPr>
          <a:xfrm>
            <a:off x="78378" y="65989"/>
            <a:ext cx="4572000" cy="329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fr-CA" sz="1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Exercice sommatif</a:t>
            </a:r>
            <a:endParaRPr lang="fr-CA" sz="1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64628" y="4228585"/>
            <a:ext cx="364844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Goodwin, </a:t>
            </a:r>
            <a:r>
              <a:rPr lang="en-US" sz="1100" b="1" i="1" kern="100" dirty="0">
                <a:ea typeface="+mj-lt"/>
                <a:cs typeface="+mj-lt"/>
              </a:rPr>
              <a:t>Vest for Beuys </a:t>
            </a:r>
            <a:r>
              <a:rPr lang="en-US" sz="1100" b="1" kern="100" dirty="0">
                <a:ea typeface="+mj-lt"/>
                <a:cs typeface="+mj-lt"/>
              </a:rPr>
              <a:t>(</a:t>
            </a:r>
            <a:r>
              <a:rPr lang="en-US" sz="1100" b="1" i="1" kern="100" dirty="0">
                <a:ea typeface="+mj-lt"/>
                <a:cs typeface="+mj-lt"/>
              </a:rPr>
              <a:t>Gilet pour Beuys</a:t>
            </a:r>
            <a:r>
              <a:rPr lang="en-US" sz="1100" b="1" kern="100" dirty="0">
                <a:ea typeface="+mj-lt"/>
                <a:cs typeface="+mj-lt"/>
              </a:rPr>
              <a:t>), 1972.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black and white photo of a vest&#10;&#10;Description automatically generated">
            <a:extLst>
              <a:ext uri="{FF2B5EF4-FFF2-40B4-BE49-F238E27FC236}">
                <a16:creationId xmlns:a16="http://schemas.microsoft.com/office/drawing/2014/main" id="{451ABD61-F310-F5C5-293B-586895F9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61" y="398780"/>
            <a:ext cx="3395943" cy="4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93217" y="4365863"/>
            <a:ext cx="339343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Page du carnet de croquis/notes, 1972-1976.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sketchbook of clothes and sketches&#10;&#10;Description automatically generated">
            <a:extLst>
              <a:ext uri="{FF2B5EF4-FFF2-40B4-BE49-F238E27FC236}">
                <a16:creationId xmlns:a16="http://schemas.microsoft.com/office/drawing/2014/main" id="{6FBC97B8-7657-B664-40CE-53A324CC3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" r="49504"/>
          <a:stretch/>
        </p:blipFill>
        <p:spPr>
          <a:xfrm>
            <a:off x="1842226" y="421187"/>
            <a:ext cx="3188612" cy="42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365756" y="4357784"/>
            <a:ext cx="359536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Goodwin, </a:t>
            </a:r>
            <a:r>
              <a:rPr lang="en-US" sz="1100" b="1" i="1" kern="100" dirty="0">
                <a:ea typeface="+mj-lt"/>
                <a:cs typeface="+mj-lt"/>
              </a:rPr>
              <a:t>Beyond Chaos No. 7 </a:t>
            </a:r>
            <a:r>
              <a:rPr lang="en-US" sz="1100" b="1" kern="100" dirty="0">
                <a:ea typeface="+mj-lt"/>
                <a:cs typeface="+mj-lt"/>
              </a:rPr>
              <a:t>(</a:t>
            </a:r>
            <a:r>
              <a:rPr lang="en-US" sz="1100" b="1" i="1" kern="100" dirty="0">
                <a:ea typeface="+mj-lt"/>
                <a:cs typeface="+mj-lt"/>
              </a:rPr>
              <a:t>Au-</a:t>
            </a:r>
            <a:r>
              <a:rPr lang="en-US" sz="1100" b="1" i="1" kern="100" dirty="0" err="1">
                <a:ea typeface="+mj-lt"/>
                <a:cs typeface="+mj-lt"/>
              </a:rPr>
              <a:t>delà</a:t>
            </a:r>
            <a:r>
              <a:rPr lang="en-US" sz="1100" b="1" i="1" kern="100" dirty="0">
                <a:ea typeface="+mj-lt"/>
                <a:cs typeface="+mj-lt"/>
              </a:rPr>
              <a:t> du chaos n</a:t>
            </a:r>
            <a:r>
              <a:rPr lang="en-US" sz="1100" b="1" i="1" kern="100" baseline="30000" dirty="0">
                <a:ea typeface="+mj-lt"/>
                <a:cs typeface="+mj-lt"/>
              </a:rPr>
              <a:t>o</a:t>
            </a:r>
            <a:r>
              <a:rPr lang="en-US" sz="1100" b="1" i="1" kern="100" dirty="0">
                <a:ea typeface="+mj-lt"/>
                <a:cs typeface="+mj-lt"/>
              </a:rPr>
              <a:t> 7</a:t>
            </a:r>
            <a:r>
              <a:rPr lang="en-US" sz="1100" b="1" kern="100" dirty="0">
                <a:ea typeface="+mj-lt"/>
                <a:cs typeface="+mj-lt"/>
              </a:rPr>
              <a:t>), 1998.</a:t>
            </a:r>
            <a:endParaRPr lang="en-US" b="1" dirty="0"/>
          </a:p>
        </p:txBody>
      </p:sp>
      <p:pic>
        <p:nvPicPr>
          <p:cNvPr id="4" name="Picture 3" descr="A circular swirl in the sky&#10;&#10;Description automatically generated">
            <a:extLst>
              <a:ext uri="{FF2B5EF4-FFF2-40B4-BE49-F238E27FC236}">
                <a16:creationId xmlns:a16="http://schemas.microsoft.com/office/drawing/2014/main" id="{D1F0E6B4-578C-DDE8-590A-937CBA89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32" y="266337"/>
            <a:ext cx="3103725" cy="46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35791" y="3899310"/>
            <a:ext cx="26514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 dans son atelier, Montréal, années 1980. </a:t>
            </a:r>
            <a:br>
              <a:rPr lang="fr-FR" sz="1100" b="1" dirty="0">
                <a:ea typeface="+mj-lt"/>
                <a:cs typeface="+mj-lt"/>
              </a:rPr>
            </a:br>
            <a:r>
              <a:rPr lang="fr-FR" sz="1100" b="1" dirty="0">
                <a:ea typeface="+mj-lt"/>
                <a:cs typeface="+mj-lt"/>
              </a:rPr>
              <a:t>Photographie non attribuée.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painting on a wall&#10;&#10;Description automatically generated">
            <a:extLst>
              <a:ext uri="{FF2B5EF4-FFF2-40B4-BE49-F238E27FC236}">
                <a16:creationId xmlns:a16="http://schemas.microsoft.com/office/drawing/2014/main" id="{83D31360-572A-C7FE-175B-0E387F7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2" y="557711"/>
            <a:ext cx="5472883" cy="40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464485" y="3871729"/>
            <a:ext cx="339535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Goodwin, </a:t>
            </a:r>
            <a:r>
              <a:rPr lang="fr-FR" sz="1100" b="1" i="1" dirty="0">
                <a:ea typeface="+mj-lt"/>
                <a:cs typeface="+mj-lt"/>
              </a:rPr>
              <a:t>Self-Portrait</a:t>
            </a:r>
            <a:r>
              <a:rPr lang="fr-FR" sz="1100" b="1" dirty="0">
                <a:ea typeface="+mj-lt"/>
                <a:cs typeface="+mj-lt"/>
              </a:rPr>
              <a:t> (</a:t>
            </a:r>
            <a:r>
              <a:rPr lang="fr-FR" sz="1100" b="1" i="1" dirty="0">
                <a:ea typeface="+mj-lt"/>
                <a:cs typeface="+mj-lt"/>
              </a:rPr>
              <a:t>Autoportrait</a:t>
            </a:r>
            <a:r>
              <a:rPr lang="fr-FR" sz="1100" b="1" dirty="0">
                <a:ea typeface="+mj-lt"/>
                <a:cs typeface="+mj-lt"/>
              </a:rPr>
              <a:t>), v.1955. Cette œuvre est l’un des rares autoportraits peints par Goodwin en début de carrière.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person&amp;#39;s face&#10;&#10;Description automatically generated">
            <a:extLst>
              <a:ext uri="{FF2B5EF4-FFF2-40B4-BE49-F238E27FC236}">
                <a16:creationId xmlns:a16="http://schemas.microsoft.com/office/drawing/2014/main" id="{F536AC5F-54C6-91F7-C262-02CCAE3C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08" y="409122"/>
            <a:ext cx="3583721" cy="43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62798" y="3517456"/>
            <a:ext cx="208961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Intérieur de la Galerie B avec une estampe de gilet de Betty Goodwin accrochée à la fenêtre, Montréal, 1972. Photographie non attribuée. </a:t>
            </a:r>
            <a:endParaRPr lang="en-US" b="1" dirty="0"/>
          </a:p>
        </p:txBody>
      </p:sp>
      <p:pic>
        <p:nvPicPr>
          <p:cNvPr id="3" name="Picture 2" descr="A room with a window and a table and a plant&#10;&#10;Description automatically generated">
            <a:extLst>
              <a:ext uri="{FF2B5EF4-FFF2-40B4-BE49-F238E27FC236}">
                <a16:creationId xmlns:a16="http://schemas.microsoft.com/office/drawing/2014/main" id="{690AB688-533B-1737-CC5C-9C2931D67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" y="429934"/>
            <a:ext cx="6304642" cy="42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455138" y="3969107"/>
            <a:ext cx="336664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dirty="0">
                <a:ea typeface="+mj-lt"/>
                <a:cs typeface="+mj-lt"/>
              </a:rPr>
              <a:t>Betty Goodwin prenant la pose dans son atelier de Montréal, 1986. Photographie de Charlotte </a:t>
            </a:r>
            <a:r>
              <a:rPr lang="fr-FR" sz="1100" dirty="0" err="1">
                <a:ea typeface="+mj-lt"/>
                <a:cs typeface="+mj-lt"/>
              </a:rPr>
              <a:t>Rosshandler</a:t>
            </a:r>
            <a:r>
              <a:rPr lang="fr-FR" sz="1100" dirty="0">
                <a:ea typeface="+mj-lt"/>
                <a:cs typeface="+mj-lt"/>
              </a:rPr>
              <a:t>. 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leaning on a ladder&#10;&#10;Description automatically generated">
            <a:extLst>
              <a:ext uri="{FF2B5EF4-FFF2-40B4-BE49-F238E27FC236}">
                <a16:creationId xmlns:a16="http://schemas.microsoft.com/office/drawing/2014/main" id="{AD14AA66-22E3-ED56-5720-EFEDCBE6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244" y="452664"/>
            <a:ext cx="2976751" cy="42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90186" y="3528830"/>
            <a:ext cx="245801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Betty Goodwin, </a:t>
            </a:r>
            <a:r>
              <a:rPr lang="fr-FR" sz="1100" b="1" i="1" kern="100" dirty="0">
                <a:ea typeface="+mj-lt"/>
                <a:cs typeface="+mj-lt"/>
              </a:rPr>
              <a:t>Carbon</a:t>
            </a:r>
            <a:r>
              <a:rPr lang="fr-FR" sz="1100" b="1" kern="100" dirty="0">
                <a:ea typeface="+mj-lt"/>
                <a:cs typeface="+mj-lt"/>
              </a:rPr>
              <a:t> (</a:t>
            </a:r>
            <a:r>
              <a:rPr lang="fr-FR" sz="1100" b="1" i="1" kern="100" dirty="0">
                <a:ea typeface="+mj-lt"/>
                <a:cs typeface="+mj-lt"/>
              </a:rPr>
              <a:t>Carbone</a:t>
            </a:r>
            <a:r>
              <a:rPr lang="fr-FR" sz="1100" b="1" kern="100" dirty="0">
                <a:ea typeface="+mj-lt"/>
                <a:cs typeface="+mj-lt"/>
              </a:rPr>
              <a:t>), 1986. Goodwin expérimente avec des estampes, des dessins à grande échelle et des installations, comme celle-ci. </a:t>
            </a:r>
            <a:endParaRPr lang="en-US" b="1" dirty="0"/>
          </a:p>
        </p:txBody>
      </p:sp>
      <p:pic>
        <p:nvPicPr>
          <p:cNvPr id="3" name="Picture 2" descr="A room with a large white wall and a wood floor&#10;&#10;Description automatically generated">
            <a:extLst>
              <a:ext uri="{FF2B5EF4-FFF2-40B4-BE49-F238E27FC236}">
                <a16:creationId xmlns:a16="http://schemas.microsoft.com/office/drawing/2014/main" id="{7F863942-CD3E-1C15-A8A4-87DFA14EC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78" y="584298"/>
            <a:ext cx="5896428" cy="39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83203" y="3728759"/>
            <a:ext cx="259112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Goodwin, </a:t>
            </a:r>
            <a:r>
              <a:rPr lang="fr-FR" sz="1100" b="1" i="1" dirty="0" err="1">
                <a:ea typeface="+mj-lt"/>
                <a:cs typeface="+mj-lt"/>
              </a:rPr>
              <a:t>Untitled</a:t>
            </a:r>
            <a:r>
              <a:rPr lang="fr-FR" sz="1100" b="1" dirty="0">
                <a:ea typeface="+mj-lt"/>
                <a:cs typeface="+mj-lt"/>
              </a:rPr>
              <a:t> (</a:t>
            </a:r>
            <a:r>
              <a:rPr lang="fr-FR" sz="1100" b="1" i="1" dirty="0">
                <a:ea typeface="+mj-lt"/>
                <a:cs typeface="+mj-lt"/>
              </a:rPr>
              <a:t>Sans titre</a:t>
            </a:r>
            <a:r>
              <a:rPr lang="fr-FR" sz="1100" b="1" dirty="0">
                <a:ea typeface="+mj-lt"/>
                <a:cs typeface="+mj-lt"/>
              </a:rPr>
              <a:t>), 1982. Dans sa série </a:t>
            </a:r>
            <a:r>
              <a:rPr lang="fr-FR" sz="1100" b="1" dirty="0" err="1">
                <a:ea typeface="+mj-lt"/>
                <a:cs typeface="+mj-lt"/>
              </a:rPr>
              <a:t>Swimmers</a:t>
            </a:r>
            <a:r>
              <a:rPr lang="fr-FR" sz="1100" b="1" dirty="0">
                <a:ea typeface="+mj-lt"/>
                <a:cs typeface="+mj-lt"/>
              </a:rPr>
              <a:t> (Figures nageant), Goodwin explore l’expérience humaines à travers la représentation du corps.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lying on the ground&#10;&#10;Description automatically generated">
            <a:extLst>
              <a:ext uri="{FF2B5EF4-FFF2-40B4-BE49-F238E27FC236}">
                <a16:creationId xmlns:a16="http://schemas.microsoft.com/office/drawing/2014/main" id="{72FB0468-65BF-00FE-8DE5-17C9935D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4" y="383722"/>
            <a:ext cx="6087359" cy="43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11648" y="3846692"/>
            <a:ext cx="263655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Des ouvrières de l’Alberta soutiennent l’effort de guerre en cousant des uniformes militaires, 1942.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Women sewing machines in a factory&#10;&#10;Description automatically generated">
            <a:extLst>
              <a:ext uri="{FF2B5EF4-FFF2-40B4-BE49-F238E27FC236}">
                <a16:creationId xmlns:a16="http://schemas.microsoft.com/office/drawing/2014/main" id="{04CE4EF6-96E3-E96A-4564-5FA5BEB5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36" y="388620"/>
            <a:ext cx="5834237" cy="43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49003" y="3859211"/>
            <a:ext cx="251662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Paul-Émile Borduas, </a:t>
            </a:r>
            <a:r>
              <a:rPr lang="fr-FR" sz="1100" b="1" i="1" kern="100" dirty="0">
                <a:ea typeface="+mj-lt"/>
                <a:cs typeface="+mj-lt"/>
              </a:rPr>
              <a:t>Carquois fleuris ou 8.47</a:t>
            </a:r>
            <a:r>
              <a:rPr lang="fr-FR" sz="1100" b="1" kern="100" dirty="0">
                <a:ea typeface="+mj-lt"/>
                <a:cs typeface="+mj-lt"/>
              </a:rPr>
              <a:t>, 1947. Borduas a rédigé le texte principal du manifeste </a:t>
            </a:r>
            <a:r>
              <a:rPr lang="fr-FR" sz="1100" b="1" i="1" kern="100" dirty="0">
                <a:ea typeface="+mj-lt"/>
                <a:cs typeface="+mj-lt"/>
              </a:rPr>
              <a:t>Refus global</a:t>
            </a:r>
            <a:r>
              <a:rPr lang="fr-FR" sz="1100" b="1" kern="100" dirty="0">
                <a:ea typeface="+mj-lt"/>
                <a:cs typeface="+mj-lt"/>
              </a:rPr>
              <a:t>. </a:t>
            </a:r>
            <a:endParaRPr lang="en-US" b="1" dirty="0"/>
          </a:p>
        </p:txBody>
      </p:sp>
      <p:pic>
        <p:nvPicPr>
          <p:cNvPr id="3" name="Picture 2" descr="A painting of flowers in vases&#10;&#10;Description automatically generated">
            <a:extLst>
              <a:ext uri="{FF2B5EF4-FFF2-40B4-BE49-F238E27FC236}">
                <a16:creationId xmlns:a16="http://schemas.microsoft.com/office/drawing/2014/main" id="{24113EF0-378D-7B09-2BFB-2C16A15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4" y="419282"/>
            <a:ext cx="5760895" cy="43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207229" y="4012160"/>
            <a:ext cx="372776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Harold Town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Old Games </a:t>
            </a:r>
            <a:r>
              <a:rPr lang="en-US" sz="1100" b="1" kern="100" dirty="0">
                <a:effectLst/>
                <a:ea typeface="+mj-lt"/>
                <a:cs typeface="+mj-lt"/>
              </a:rPr>
              <a:t>(</a:t>
            </a:r>
            <a:r>
              <a:rPr lang="en-US" sz="1100" b="1" i="1" kern="100" dirty="0">
                <a:effectLst/>
                <a:ea typeface="+mj-lt"/>
                <a:cs typeface="+mj-lt"/>
              </a:rPr>
              <a:t>Vieux jeux</a:t>
            </a:r>
            <a:r>
              <a:rPr lang="en-US" sz="1100" b="1" kern="100" dirty="0">
                <a:effectLst/>
                <a:ea typeface="+mj-lt"/>
                <a:cs typeface="+mj-lt"/>
              </a:rPr>
              <a:t>), </a:t>
            </a:r>
            <a:r>
              <a:rPr lang="en-US" sz="1100" b="1" kern="100" dirty="0">
                <a:ea typeface="+mj-lt"/>
                <a:cs typeface="+mj-lt"/>
              </a:rPr>
              <a:t>1955-1957</a:t>
            </a:r>
            <a:r>
              <a:rPr lang="en-US" sz="1100" b="1" kern="100" dirty="0">
                <a:effectLst/>
                <a:ea typeface="+mj-lt"/>
                <a:cs typeface="+mj-lt"/>
              </a:rPr>
              <a:t>. Dans </a:t>
            </a:r>
            <a:r>
              <a:rPr lang="en-US" sz="1100" b="1" kern="100" dirty="0">
                <a:ea typeface="+mj-lt"/>
                <a:cs typeface="+mj-lt"/>
              </a:rPr>
              <a:t>son art, Town </a:t>
            </a:r>
            <a:r>
              <a:rPr lang="en-US" sz="1100" b="1" kern="100" dirty="0" err="1">
                <a:ea typeface="+mj-lt"/>
                <a:cs typeface="+mj-lt"/>
              </a:rPr>
              <a:t>expérimente</a:t>
            </a:r>
            <a:r>
              <a:rPr lang="en-US" sz="1100" b="1" kern="100" dirty="0">
                <a:ea typeface="+mj-lt"/>
                <a:cs typeface="+mj-lt"/>
              </a:rPr>
              <a:t> des </a:t>
            </a:r>
            <a:r>
              <a:rPr lang="en-US" sz="1100" b="1" kern="100" dirty="0" err="1">
                <a:ea typeface="+mj-lt"/>
                <a:cs typeface="+mj-lt"/>
              </a:rPr>
              <a:t>procédés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d’estampes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novateurs</a:t>
            </a:r>
            <a:r>
              <a:rPr lang="en-US" sz="1100" b="1" kern="100" dirty="0"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colorful art piece with different shapes and colors&#10;&#10;Description automatically generated">
            <a:extLst>
              <a:ext uri="{FF2B5EF4-FFF2-40B4-BE49-F238E27FC236}">
                <a16:creationId xmlns:a16="http://schemas.microsoft.com/office/drawing/2014/main" id="{8847C48C-7745-F193-4ECE-8D18E8AD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685" y="439239"/>
            <a:ext cx="3318462" cy="42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750841" y="4065318"/>
            <a:ext cx="268776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Betty Goodwin sur les genoux de sa mère, date inconnue. Photographie non attribuée. </a:t>
            </a:r>
            <a:endParaRPr lang="en-CA" sz="1100" b="1" dirty="0">
              <a:effectLst/>
              <a:ea typeface="+mj-lt"/>
              <a:cs typeface="+mj-lt"/>
            </a:endParaRPr>
          </a:p>
        </p:txBody>
      </p:sp>
      <p:pic>
        <p:nvPicPr>
          <p:cNvPr id="3" name="Picture 2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0004B148-BF6B-C462-DDE7-22B41921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00" y="388076"/>
            <a:ext cx="3301396" cy="43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5" ma:contentTypeDescription="Create a new document." ma:contentTypeScope="" ma:versionID="6f26a7022dab534fbdcd73626728fd28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89bcb997e9f1554ab34efef9b3ca528f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customXml/itemProps3.xml><?xml version="1.0" encoding="utf-8"?>
<ds:datastoreItem xmlns:ds="http://schemas.openxmlformats.org/officeDocument/2006/customXml" ds:itemID="{2E78C2E9-A839-46FB-9B1D-ECD71A52C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705</Words>
  <Application>Microsoft Office PowerPoint</Application>
  <PresentationFormat>Affichage à l'écran (16:9)</PresentationFormat>
  <Paragraphs>38</Paragraphs>
  <Slides>28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Aptos</vt:lpstr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annie champagne</cp:lastModifiedBy>
  <cp:revision>344</cp:revision>
  <dcterms:modified xsi:type="dcterms:W3CDTF">2024-10-31T16:56:38Z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