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257"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9C4CF-4D60-CC49-A8D9-1CB103B70ED9}" v="1" dt="2024-09-05T17:18:18.990"/>
    <p1510:client id="{81CC6C4F-F627-472C-B07F-3F0782C8AFF9}" v="1" dt="2024-09-06T12:49:08.61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8"/>
    <p:restoredTop sz="96236" autoAdjust="0"/>
  </p:normalViewPr>
  <p:slideViewPr>
    <p:cSldViewPr snapToGrid="0" snapToObjects="1">
      <p:cViewPr varScale="1">
        <p:scale>
          <a:sx n="135" d="100"/>
          <a:sy n="135" d="100"/>
        </p:scale>
        <p:origin x="80" y="23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champagne" userId="da750c122046546e" providerId="LiveId" clId="{81CC6C4F-F627-472C-B07F-3F0782C8AFF9}"/>
    <pc:docChg chg="modSld">
      <pc:chgData name="annie champagne" userId="da750c122046546e" providerId="LiveId" clId="{81CC6C4F-F627-472C-B07F-3F0782C8AFF9}" dt="2024-09-06T12:49:21.031" v="5" actId="962"/>
      <pc:docMkLst>
        <pc:docMk/>
      </pc:docMkLst>
      <pc:sldChg chg="addSp modSp mod">
        <pc:chgData name="annie champagne" userId="da750c122046546e" providerId="LiveId" clId="{81CC6C4F-F627-472C-B07F-3F0782C8AFF9}" dt="2024-09-06T12:49:21.031" v="5" actId="962"/>
        <pc:sldMkLst>
          <pc:docMk/>
          <pc:sldMk cId="0" sldId="256"/>
        </pc:sldMkLst>
        <pc:picChg chg="add mod">
          <ac:chgData name="annie champagne" userId="da750c122046546e" providerId="LiveId" clId="{81CC6C4F-F627-472C-B07F-3F0782C8AFF9}" dt="2024-09-06T12:49:21.031" v="5" actId="962"/>
          <ac:picMkLst>
            <pc:docMk/>
            <pc:sldMk cId="0" sldId="256"/>
            <ac:picMk id="3" creationId="{80236474-B68F-6080-F93E-25A12DD083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474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598329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41400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12927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4674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affiche, Police, graphisme">
            <a:extLst>
              <a:ext uri="{FF2B5EF4-FFF2-40B4-BE49-F238E27FC236}">
                <a16:creationId xmlns:a16="http://schemas.microsoft.com/office/drawing/2014/main" id="{80236474-B68F-6080-F93E-25A12DD08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 y="0"/>
            <a:ext cx="9136007" cy="51435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60126" y="3254150"/>
            <a:ext cx="2664466"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Carl Beam travaillant avec de l’argile et des barbotines sur le capot d’une voiture familiale bleue, 1981. Dans le sud-ouest des États-Unis, Beam crée des poteries et des œuvres en céramique.</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9922" y="908991"/>
            <a:ext cx="5577122" cy="3545455"/>
          </a:xfrm>
          <a:prstGeom prst="rect">
            <a:avLst/>
          </a:prstGeom>
        </p:spPr>
      </p:pic>
    </p:spTree>
    <p:extLst>
      <p:ext uri="{BB962C8B-B14F-4D97-AF65-F5344CB8AC3E}">
        <p14:creationId xmlns:p14="http://schemas.microsoft.com/office/powerpoint/2010/main" val="1367367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122029" y="3761981"/>
            <a:ext cx="2664466"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et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Anong</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Migwans</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Beam dans le jardin de la maison en adobe de M’Chigeeng, île Manitoulin, 1994.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2054" y="908991"/>
            <a:ext cx="5292857" cy="3545455"/>
          </a:xfrm>
          <a:prstGeom prst="rect">
            <a:avLst/>
          </a:prstGeom>
        </p:spPr>
      </p:pic>
    </p:spTree>
    <p:extLst>
      <p:ext uri="{BB962C8B-B14F-4D97-AF65-F5344CB8AC3E}">
        <p14:creationId xmlns:p14="http://schemas.microsoft.com/office/powerpoint/2010/main" val="26901170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24261" y="3440130"/>
            <a:ext cx="2806617"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dirty="0" err="1">
                <a:effectLst/>
                <a:latin typeface="Helvetica Neue" panose="02000503000000020004" pitchFamily="2" charset="0"/>
                <a:ea typeface="Helvetica Neue" panose="02000503000000020004" pitchFamily="2" charset="0"/>
                <a:cs typeface="Helvetica Neue" panose="02000503000000020004" pitchFamily="2" charset="0"/>
              </a:rPr>
              <a:t>Contain</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dirty="0" err="1">
                <a:effectLst/>
                <a:latin typeface="Helvetica Neue" panose="02000503000000020004" pitchFamily="2" charset="0"/>
                <a:ea typeface="Helvetica Neue" panose="02000503000000020004" pitchFamily="2" charset="0"/>
                <a:cs typeface="Helvetica Neue" panose="02000503000000020004" pitchFamily="2" charset="0"/>
              </a:rPr>
              <a:t>that</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 Force </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Contenir cette force</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 1978. </a:t>
            </a:r>
            <a:b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b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À compter de la fin des années 1970, Beam commence à combiner la peinture, la poésie, les photographies et les objets trouvés dans son art. </a:t>
            </a: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8107" y="503073"/>
            <a:ext cx="5565851" cy="4137353"/>
          </a:xfrm>
          <a:prstGeom prst="rect">
            <a:avLst/>
          </a:prstGeom>
        </p:spPr>
      </p:pic>
      <p:sp>
        <p:nvSpPr>
          <p:cNvPr id="4" name="ZoneTexte 3">
            <a:extLst>
              <a:ext uri="{FF2B5EF4-FFF2-40B4-BE49-F238E27FC236}">
                <a16:creationId xmlns:a16="http://schemas.microsoft.com/office/drawing/2014/main" id="{7B506F49-42CC-CC27-7DDE-693EF9D23771}"/>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1</a:t>
            </a:r>
          </a:p>
        </p:txBody>
      </p:sp>
    </p:spTree>
    <p:extLst>
      <p:ext uri="{BB962C8B-B14F-4D97-AF65-F5344CB8AC3E}">
        <p14:creationId xmlns:p14="http://schemas.microsoft.com/office/powerpoint/2010/main" val="17478444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178210" y="2979769"/>
            <a:ext cx="2857381" cy="1538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Norval</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Artist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and Shaman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between</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Two</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Worlds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Artiste et chaman entre deux mondes</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1980. </a:t>
            </a:r>
            <a:b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b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est l’un des membres fondateurs de l’école de Woodland, un groupe d’artistes d’ascendance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ojibwée</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qui crée un nouveau style de peinture dans les années 1970.</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9127" y="1073359"/>
            <a:ext cx="5565851" cy="3445261"/>
          </a:xfrm>
          <a:prstGeom prst="rect">
            <a:avLst/>
          </a:prstGeom>
        </p:spPr>
      </p:pic>
      <p:sp>
        <p:nvSpPr>
          <p:cNvPr id="3" name="ZoneTexte 2">
            <a:extLst>
              <a:ext uri="{FF2B5EF4-FFF2-40B4-BE49-F238E27FC236}">
                <a16:creationId xmlns:a16="http://schemas.microsoft.com/office/drawing/2014/main" id="{7D0DE0EC-C277-9DFC-2512-18DC7A1D8839}"/>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1</a:t>
            </a:r>
          </a:p>
        </p:txBody>
      </p:sp>
    </p:spTree>
    <p:extLst>
      <p:ext uri="{BB962C8B-B14F-4D97-AF65-F5344CB8AC3E}">
        <p14:creationId xmlns:p14="http://schemas.microsoft.com/office/powerpoint/2010/main" val="41190437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741682" y="3839767"/>
            <a:ext cx="3075584"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Norval</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Ojibway Shaman Figure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Figure de chaman ojibwé</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1975.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Morrisseau</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est reconnu pour son usage de couleurs vibrantes, ainsi que de lignes audacieuses et interconnectées.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88477" y="424910"/>
            <a:ext cx="3542532" cy="4445876"/>
          </a:xfrm>
          <a:prstGeom prst="rect">
            <a:avLst/>
          </a:prstGeom>
        </p:spPr>
      </p:pic>
      <p:sp>
        <p:nvSpPr>
          <p:cNvPr id="3" name="ZoneTexte 2">
            <a:extLst>
              <a:ext uri="{FF2B5EF4-FFF2-40B4-BE49-F238E27FC236}">
                <a16:creationId xmlns:a16="http://schemas.microsoft.com/office/drawing/2014/main" id="{284CAB7C-5F92-4EFE-FC79-C4F1266D629C}"/>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1</a:t>
            </a:r>
          </a:p>
        </p:txBody>
      </p:sp>
    </p:spTree>
    <p:extLst>
      <p:ext uri="{BB962C8B-B14F-4D97-AF65-F5344CB8AC3E}">
        <p14:creationId xmlns:p14="http://schemas.microsoft.com/office/powerpoint/2010/main" val="27445169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65599" y="3593816"/>
            <a:ext cx="2664466"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Elders</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Les anciens</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1978. Pour cette œuvre commandée par la Ojibwe Cultural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Foundation</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Beam a travaillé à partir de photographies.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1245" y="540378"/>
            <a:ext cx="5633733" cy="4084457"/>
          </a:xfrm>
          <a:prstGeom prst="rect">
            <a:avLst/>
          </a:prstGeom>
        </p:spPr>
      </p:pic>
      <p:sp>
        <p:nvSpPr>
          <p:cNvPr id="3" name="ZoneTexte 2">
            <a:extLst>
              <a:ext uri="{FF2B5EF4-FFF2-40B4-BE49-F238E27FC236}">
                <a16:creationId xmlns:a16="http://schemas.microsoft.com/office/drawing/2014/main" id="{ED62CACA-5D18-E67F-75C6-CDFF14336A09}"/>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1</a:t>
            </a:r>
          </a:p>
        </p:txBody>
      </p:sp>
    </p:spTree>
    <p:extLst>
      <p:ext uri="{BB962C8B-B14F-4D97-AF65-F5344CB8AC3E}">
        <p14:creationId xmlns:p14="http://schemas.microsoft.com/office/powerpoint/2010/main" val="38315239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839905" y="3571402"/>
            <a:ext cx="3010594"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Burying</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the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Ruler</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L’enterrement de la règle</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1992. </a:t>
            </a:r>
            <a:b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b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Cette œuvre comporte une photographie de l’artiste et fait partie d’un projet plus vaste qu’il a créé pour remettre en question la domination coloniale.</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815372" y="325822"/>
            <a:ext cx="2907354" cy="4445876"/>
          </a:xfrm>
          <a:prstGeom prst="rect">
            <a:avLst/>
          </a:prstGeom>
        </p:spPr>
      </p:pic>
      <p:sp>
        <p:nvSpPr>
          <p:cNvPr id="3" name="ZoneTexte 2">
            <a:extLst>
              <a:ext uri="{FF2B5EF4-FFF2-40B4-BE49-F238E27FC236}">
                <a16:creationId xmlns:a16="http://schemas.microsoft.com/office/drawing/2014/main" id="{2D4F5EA7-D175-DFD2-8707-02AE435A569D}"/>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2</a:t>
            </a:r>
          </a:p>
        </p:txBody>
      </p:sp>
    </p:spTree>
    <p:extLst>
      <p:ext uri="{BB962C8B-B14F-4D97-AF65-F5344CB8AC3E}">
        <p14:creationId xmlns:p14="http://schemas.microsoft.com/office/powerpoint/2010/main" val="42647077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667559" y="3740679"/>
            <a:ext cx="2910833"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Self-Portrait in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My</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Christian Dior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Bathing</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Suit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Autoportrait dans mon maillot de bain Christian Dior</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1980. Cet autoportrait est l’un des plus emblématiques de Beam.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861393" y="325822"/>
            <a:ext cx="2739900" cy="4445876"/>
          </a:xfrm>
          <a:prstGeom prst="rect">
            <a:avLst/>
          </a:prstGeom>
        </p:spPr>
      </p:pic>
      <p:sp>
        <p:nvSpPr>
          <p:cNvPr id="3" name="ZoneTexte 2">
            <a:extLst>
              <a:ext uri="{FF2B5EF4-FFF2-40B4-BE49-F238E27FC236}">
                <a16:creationId xmlns:a16="http://schemas.microsoft.com/office/drawing/2014/main" id="{8B224F41-EBA0-33F6-45F0-C7C17B18C532}"/>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2</a:t>
            </a:r>
          </a:p>
        </p:txBody>
      </p:sp>
    </p:spTree>
    <p:extLst>
      <p:ext uri="{BB962C8B-B14F-4D97-AF65-F5344CB8AC3E}">
        <p14:creationId xmlns:p14="http://schemas.microsoft.com/office/powerpoint/2010/main" val="24520673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533480" y="3615893"/>
            <a:ext cx="3477133"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Page du carnet de croquis de Carl Beam à Paris, 1985. Beam se servait de carnet de croquis pour consigner ses pensées, archiver des photographies et dessiner des idées pour ses œuvres. Cette photographie montre Beam en compagnie de sa femme Ann et de sa fille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Anong</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192415" y="424910"/>
            <a:ext cx="3232656" cy="4392000"/>
          </a:xfrm>
          <a:prstGeom prst="rect">
            <a:avLst/>
          </a:prstGeom>
        </p:spPr>
      </p:pic>
      <p:sp>
        <p:nvSpPr>
          <p:cNvPr id="3" name="ZoneTexte 2">
            <a:extLst>
              <a:ext uri="{FF2B5EF4-FFF2-40B4-BE49-F238E27FC236}">
                <a16:creationId xmlns:a16="http://schemas.microsoft.com/office/drawing/2014/main" id="{27F6A5D7-EB57-E281-9CA2-1228FA67CDC0}"/>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2</a:t>
            </a:r>
          </a:p>
        </p:txBody>
      </p:sp>
    </p:spTree>
    <p:extLst>
      <p:ext uri="{BB962C8B-B14F-4D97-AF65-F5344CB8AC3E}">
        <p14:creationId xmlns:p14="http://schemas.microsoft.com/office/powerpoint/2010/main" val="116830845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915319" y="3656794"/>
            <a:ext cx="3088666" cy="1369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Self-Portrait as John Wayne, Probably </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100" b="1" i="1" dirty="0" err="1">
                <a:effectLst/>
                <a:latin typeface="Helvetica Neue" panose="02000503000000020004" pitchFamily="2" charset="0"/>
                <a:ea typeface="Helvetica Neue" panose="02000503000000020004" pitchFamily="2" charset="0"/>
                <a:cs typeface="Helvetica Neue" panose="02000503000000020004" pitchFamily="2" charset="0"/>
              </a:rPr>
              <a:t>Autoportrait</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i="1" dirty="0" err="1">
                <a:effectLst/>
                <a:latin typeface="Helvetica Neue" panose="02000503000000020004" pitchFamily="2" charset="0"/>
                <a:ea typeface="Helvetica Neue" panose="02000503000000020004" pitchFamily="2" charset="0"/>
                <a:cs typeface="Helvetica Neue" panose="02000503000000020004" pitchFamily="2" charset="0"/>
              </a:rPr>
              <a:t>en</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 John Wayne, </a:t>
            </a:r>
            <a:r>
              <a:rPr lang="en-US" sz="1100" b="1" i="1" dirty="0" err="1">
                <a:effectLst/>
                <a:latin typeface="Helvetica Neue" panose="02000503000000020004" pitchFamily="2" charset="0"/>
                <a:ea typeface="Helvetica Neue" panose="02000503000000020004" pitchFamily="2" charset="0"/>
                <a:cs typeface="Helvetica Neue" panose="02000503000000020004" pitchFamily="2" charset="0"/>
              </a:rPr>
              <a:t>probablement</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œuvre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tirée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de </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The Columbus Suite </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en-US" sz="1100" b="1" i="1" dirty="0">
                <a:effectLst/>
                <a:latin typeface="Helvetica Neue" panose="02000503000000020004" pitchFamily="2" charset="0"/>
                <a:ea typeface="Helvetica Neue" panose="02000503000000020004" pitchFamily="2" charset="0"/>
                <a:cs typeface="Helvetica Neue" panose="02000503000000020004" pitchFamily="2" charset="0"/>
              </a:rPr>
              <a:t>La suite Christophe </a:t>
            </a:r>
            <a:r>
              <a:rPr lang="en-US" sz="1100" b="1" i="1" dirty="0" err="1">
                <a:effectLst/>
                <a:latin typeface="Helvetica Neue" panose="02000503000000020004" pitchFamily="2" charset="0"/>
                <a:ea typeface="Helvetica Neue" panose="02000503000000020004" pitchFamily="2" charset="0"/>
                <a:cs typeface="Helvetica Neue" panose="02000503000000020004" pitchFamily="2" charset="0"/>
              </a:rPr>
              <a:t>Colomb</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1990. De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nombreuses</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œuvres</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de Beam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sont</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autobiographiques</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comme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cette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gravure qui le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représente</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enfant.</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02442" y="202401"/>
            <a:ext cx="3088666" cy="4823966"/>
          </a:xfrm>
          <a:prstGeom prst="rect">
            <a:avLst/>
          </a:prstGeom>
        </p:spPr>
      </p:pic>
      <p:sp>
        <p:nvSpPr>
          <p:cNvPr id="3" name="ZoneTexte 2">
            <a:extLst>
              <a:ext uri="{FF2B5EF4-FFF2-40B4-BE49-F238E27FC236}">
                <a16:creationId xmlns:a16="http://schemas.microsoft.com/office/drawing/2014/main" id="{1506423B-56F6-885E-9CFE-1C7151BB18AC}"/>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2</a:t>
            </a:r>
          </a:p>
        </p:txBody>
      </p:sp>
    </p:spTree>
    <p:extLst>
      <p:ext uri="{BB962C8B-B14F-4D97-AF65-F5344CB8AC3E}">
        <p14:creationId xmlns:p14="http://schemas.microsoft.com/office/powerpoint/2010/main" val="33800689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356085" y="3950705"/>
            <a:ext cx="4293333"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Whale</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of Our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Being</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Still</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Waiting</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for Godot]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La baleine de notre être [En attendant toujours Godot]</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v.2003. Les œuvres de Beam présentent souvent une combinaison de références visuelles, allant d’images historiques à des images de la culture populaire.</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412" y="159767"/>
            <a:ext cx="3241705" cy="4823966"/>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41953" y="3786506"/>
            <a:ext cx="2666377"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Autobiographical</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Errata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Errata autobiographique</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1997. Cette œuvre autobiographique présente une photo de famille de l’artiste enfant avec sa mère Barbara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Migwans</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et sa sœur Marjorie.</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659116" y="237659"/>
            <a:ext cx="3447393" cy="4749143"/>
          </a:xfrm>
          <a:prstGeom prst="rect">
            <a:avLst/>
          </a:prstGeom>
        </p:spPr>
      </p:pic>
      <p:sp>
        <p:nvSpPr>
          <p:cNvPr id="3" name="ZoneTexte 2">
            <a:extLst>
              <a:ext uri="{FF2B5EF4-FFF2-40B4-BE49-F238E27FC236}">
                <a16:creationId xmlns:a16="http://schemas.microsoft.com/office/drawing/2014/main" id="{3AA4DDC2-5BEA-45A6-2A16-A4644718B6C8}"/>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FR" sz="1400" b="1" baseline="30000" dirty="0">
                <a:effectLst/>
                <a:latin typeface="Helvetica Neue" panose="02000503000000020004" pitchFamily="2" charset="0"/>
                <a:ea typeface="Helvetica Neue" panose="02000503000000020004" pitchFamily="2" charset="0"/>
                <a:cs typeface="Helvetica Neue" panose="02000503000000020004" pitchFamily="2" charset="0"/>
              </a:rPr>
              <a:t>o</a:t>
            </a:r>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 2</a:t>
            </a:r>
          </a:p>
        </p:txBody>
      </p:sp>
    </p:spTree>
    <p:extLst>
      <p:ext uri="{BB962C8B-B14F-4D97-AF65-F5344CB8AC3E}">
        <p14:creationId xmlns:p14="http://schemas.microsoft.com/office/powerpoint/2010/main" val="39043041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171006" y="3373552"/>
            <a:ext cx="2539361"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parle des pensionnats à la Maison Anne Frank à Amsterdam, Pays-Bas, 1985. Beam a investi la tribune que lui offre son statut d’artiste pour militer et éveiller les consciences.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93797" y="813327"/>
            <a:ext cx="5349956" cy="3758234"/>
          </a:xfrm>
          <a:prstGeom prst="rect">
            <a:avLst/>
          </a:prstGeom>
        </p:spPr>
      </p:pic>
      <p:sp>
        <p:nvSpPr>
          <p:cNvPr id="3" name="ZoneTexte 2">
            <a:extLst>
              <a:ext uri="{FF2B5EF4-FFF2-40B4-BE49-F238E27FC236}">
                <a16:creationId xmlns:a16="http://schemas.microsoft.com/office/drawing/2014/main" id="{550D29BD-FBCD-3775-D234-3F5EDCD9A67C}"/>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Exercice sommatif </a:t>
            </a:r>
          </a:p>
        </p:txBody>
      </p:sp>
    </p:spTree>
    <p:extLst>
      <p:ext uri="{BB962C8B-B14F-4D97-AF65-F5344CB8AC3E}">
        <p14:creationId xmlns:p14="http://schemas.microsoft.com/office/powerpoint/2010/main" val="280300043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62598" y="2901030"/>
            <a:ext cx="2831592" cy="1708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Affiche de l’exposition </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The </a:t>
            </a:r>
            <a:r>
              <a:rPr lang="fr-FR" sz="1100" b="1" i="1" dirty="0" err="1">
                <a:effectLst/>
                <a:latin typeface="Helvetica Neue" panose="02000503000000020004" pitchFamily="2" charset="0"/>
                <a:ea typeface="Helvetica Neue" panose="02000503000000020004" pitchFamily="2" charset="0"/>
                <a:cs typeface="Helvetica Neue" panose="02000503000000020004" pitchFamily="2" charset="0"/>
              </a:rPr>
              <a:t>European</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 Iceberg: </a:t>
            </a:r>
            <a:r>
              <a:rPr lang="fr-FR" sz="1100" b="1" i="1" dirty="0" err="1">
                <a:effectLst/>
                <a:latin typeface="Helvetica Neue" panose="02000503000000020004" pitchFamily="2" charset="0"/>
                <a:ea typeface="Helvetica Neue" panose="02000503000000020004" pitchFamily="2" charset="0"/>
                <a:cs typeface="Helvetica Neue" panose="02000503000000020004" pitchFamily="2" charset="0"/>
              </a:rPr>
              <a:t>Creativity</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dirty="0" err="1">
                <a:effectLst/>
                <a:latin typeface="Helvetica Neue" panose="02000503000000020004" pitchFamily="2" charset="0"/>
                <a:ea typeface="Helvetica Neue" panose="02000503000000020004" pitchFamily="2" charset="0"/>
                <a:cs typeface="Helvetica Neue" panose="02000503000000020004" pitchFamily="2" charset="0"/>
              </a:rPr>
              <a:t>Today</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 in Germany and </a:t>
            </a:r>
            <a:r>
              <a:rPr lang="fr-FR" sz="1100" b="1" i="1" dirty="0" err="1">
                <a:effectLst/>
                <a:latin typeface="Helvetica Neue" panose="02000503000000020004" pitchFamily="2" charset="0"/>
                <a:ea typeface="Helvetica Neue" panose="02000503000000020004" pitchFamily="2" charset="0"/>
                <a:cs typeface="Helvetica Neue" panose="02000503000000020004" pitchFamily="2" charset="0"/>
              </a:rPr>
              <a:t>Italy</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(L’iceberg européen : la créativité en Allemagne et en Italie aujourd’hui), présentée au Musée des beaux-arts de l’Ontario, du 8 février au 7 avril 1985. L’œuvre L’iceberg nord-américain de Beam est une répartie à cette exposition</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9107" y="813327"/>
            <a:ext cx="5259336" cy="3758234"/>
          </a:xfrm>
          <a:prstGeom prst="rect">
            <a:avLst/>
          </a:prstGeom>
        </p:spPr>
      </p:pic>
      <p:sp>
        <p:nvSpPr>
          <p:cNvPr id="3" name="ZoneTexte 2">
            <a:extLst>
              <a:ext uri="{FF2B5EF4-FFF2-40B4-BE49-F238E27FC236}">
                <a16:creationId xmlns:a16="http://schemas.microsoft.com/office/drawing/2014/main" id="{5912ACCB-B837-08BB-6434-0DBB455922CB}"/>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Exercice sommatif </a:t>
            </a:r>
          </a:p>
        </p:txBody>
      </p:sp>
    </p:spTree>
    <p:extLst>
      <p:ext uri="{BB962C8B-B14F-4D97-AF65-F5344CB8AC3E}">
        <p14:creationId xmlns:p14="http://schemas.microsoft.com/office/powerpoint/2010/main" val="114317877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63782" y="3140476"/>
            <a:ext cx="2664466"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North American Iceberg</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L’iceberg nord-américain</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1985. Cette œuvre est la plus connue de Beam en même temps qu’une acquisition historique pour le Musée des beaux-arts du Canada.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6972" y="1051034"/>
            <a:ext cx="5795796" cy="3289738"/>
          </a:xfrm>
          <a:prstGeom prst="rect">
            <a:avLst/>
          </a:prstGeom>
        </p:spPr>
      </p:pic>
      <p:sp>
        <p:nvSpPr>
          <p:cNvPr id="3" name="ZoneTexte 2">
            <a:extLst>
              <a:ext uri="{FF2B5EF4-FFF2-40B4-BE49-F238E27FC236}">
                <a16:creationId xmlns:a16="http://schemas.microsoft.com/office/drawing/2014/main" id="{97DC6397-112B-AF6E-468E-1FB59DE04131}"/>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Exercice sommatif </a:t>
            </a:r>
          </a:p>
        </p:txBody>
      </p:sp>
    </p:spTree>
    <p:extLst>
      <p:ext uri="{BB962C8B-B14F-4D97-AF65-F5344CB8AC3E}">
        <p14:creationId xmlns:p14="http://schemas.microsoft.com/office/powerpoint/2010/main" val="227629552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96912" y="3431202"/>
            <a:ext cx="2877405"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Vue extérieure de la rétrospective </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au Musée des beaux-arts du Canada, 2010. </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L’iceberg nord-américain </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est la première œuvre créée par un artiste autochtone achetée par le musée pour sa collection d’art contemporain.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2621" y="512002"/>
            <a:ext cx="5492661" cy="4119496"/>
          </a:xfrm>
          <a:prstGeom prst="rect">
            <a:avLst/>
          </a:prstGeom>
        </p:spPr>
      </p:pic>
      <p:sp>
        <p:nvSpPr>
          <p:cNvPr id="3" name="ZoneTexte 2">
            <a:extLst>
              <a:ext uri="{FF2B5EF4-FFF2-40B4-BE49-F238E27FC236}">
                <a16:creationId xmlns:a16="http://schemas.microsoft.com/office/drawing/2014/main" id="{C8A59445-E28B-7333-A6AF-D8DF5277FB80}"/>
              </a:ext>
            </a:extLst>
          </p:cNvPr>
          <p:cNvSpPr txBox="1"/>
          <p:nvPr/>
        </p:nvSpPr>
        <p:spPr>
          <a:xfrm>
            <a:off x="103694" y="117133"/>
            <a:ext cx="4572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400" b="1" dirty="0">
                <a:effectLst/>
                <a:latin typeface="Helvetica Neue" panose="02000503000000020004" pitchFamily="2" charset="0"/>
                <a:ea typeface="Helvetica Neue" panose="02000503000000020004" pitchFamily="2" charset="0"/>
                <a:cs typeface="Helvetica Neue" panose="02000503000000020004" pitchFamily="2" charset="0"/>
              </a:rPr>
              <a:t>Exercice sommatif </a:t>
            </a:r>
          </a:p>
        </p:txBody>
      </p:sp>
    </p:spTree>
    <p:extLst>
      <p:ext uri="{BB962C8B-B14F-4D97-AF65-F5344CB8AC3E}">
        <p14:creationId xmlns:p14="http://schemas.microsoft.com/office/powerpoint/2010/main" val="131523230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96913" y="3646880"/>
            <a:ext cx="2664466"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Andy Warhol,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Marilyn </a:t>
            </a:r>
            <a:r>
              <a:rPr lang="fr-FR" sz="1100" b="1" i="1" kern="100" dirty="0" err="1">
                <a:effectLst/>
                <a:latin typeface="Helvetica Neue" panose="02000503000000020004" pitchFamily="2" charset="0"/>
                <a:ea typeface="Helvetica Neue" panose="02000503000000020004" pitchFamily="2" charset="0"/>
                <a:cs typeface="Helvetica Neue" panose="02000503000000020004" pitchFamily="2" charset="0"/>
              </a:rPr>
              <a:t>Diptych</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Diptyque Marilyn</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1962. </a:t>
            </a:r>
            <a:b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b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Warhol est une figure emblématique du pop art américain.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2621" y="624602"/>
            <a:ext cx="5492661" cy="3894296"/>
          </a:xfrm>
          <a:prstGeom prst="rect">
            <a:avLst/>
          </a:prstGeom>
        </p:spPr>
      </p:pic>
    </p:spTree>
    <p:extLst>
      <p:ext uri="{BB962C8B-B14F-4D97-AF65-F5344CB8AC3E}">
        <p14:creationId xmlns:p14="http://schemas.microsoft.com/office/powerpoint/2010/main" val="35993390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149464" y="3321427"/>
            <a:ext cx="2664466"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tire les épreuves de la série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Columbus Suite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La suite Christophe Colomb</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de sa presse Praga, s.d.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La suite Christophe Colomb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est l’une des séries gravées les plus ambitieuses de Beam.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6704" y="1084233"/>
            <a:ext cx="5492661" cy="3437490"/>
          </a:xfrm>
          <a:prstGeom prst="rect">
            <a:avLst/>
          </a:prstGeom>
        </p:spPr>
      </p:pic>
    </p:spTree>
    <p:extLst>
      <p:ext uri="{BB962C8B-B14F-4D97-AF65-F5344CB8AC3E}">
        <p14:creationId xmlns:p14="http://schemas.microsoft.com/office/powerpoint/2010/main" val="295619551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934868" y="3487879"/>
            <a:ext cx="2664466"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Raven</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Corbeau</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),1983. Beam a fabriqué ce bol à l’aide de matériaux traditionnels et de méthodes de fabrication à la main (et non tourné au tour de poterie).</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3229" y="624602"/>
            <a:ext cx="4931445" cy="3894296"/>
          </a:xfrm>
          <a:prstGeom prst="rect">
            <a:avLst/>
          </a:prstGeom>
        </p:spPr>
      </p:pic>
    </p:spTree>
    <p:extLst>
      <p:ext uri="{BB962C8B-B14F-4D97-AF65-F5344CB8AC3E}">
        <p14:creationId xmlns:p14="http://schemas.microsoft.com/office/powerpoint/2010/main" val="42295680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897160" y="3149325"/>
            <a:ext cx="3020595" cy="1369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New World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Nouveau Monde</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tiré de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The Columbus Suite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La suite Christophe Colomb</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1990. </a:t>
            </a:r>
            <a:b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b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La tortue est un motif récurrent dans l’œuvre de Beam, une référence visuelle à l’île de la Tortue et un terme issu des récits de création autochtones.</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5684" y="895059"/>
            <a:ext cx="5329176" cy="3623839"/>
          </a:xfrm>
          <a:prstGeom prst="rect">
            <a:avLst/>
          </a:prstGeom>
        </p:spPr>
      </p:pic>
    </p:spTree>
    <p:extLst>
      <p:ext uri="{BB962C8B-B14F-4D97-AF65-F5344CB8AC3E}">
        <p14:creationId xmlns:p14="http://schemas.microsoft.com/office/powerpoint/2010/main" val="10366965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033850" y="3278633"/>
            <a:ext cx="2664466"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Vue d’installation de l’œuvre de Carl Beam,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Time Warp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Une brèche dans le temps</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1984, dans l’exposition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au Musée des beaux-arts du Canada, Ottawa, du 22 octobre 2010 au 16 janvier 2011.</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5684" y="935027"/>
            <a:ext cx="5329176" cy="3543902"/>
          </a:xfrm>
          <a:prstGeom prst="rect">
            <a:avLst/>
          </a:prstGeom>
        </p:spPr>
      </p:pic>
    </p:spTree>
    <p:extLst>
      <p:ext uri="{BB962C8B-B14F-4D97-AF65-F5344CB8AC3E}">
        <p14:creationId xmlns:p14="http://schemas.microsoft.com/office/powerpoint/2010/main" val="37197119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3940658" y="4462667"/>
            <a:ext cx="3247279" cy="523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pPr defTabSz="457200">
              <a:defRPr sz="1100" b="1">
                <a:latin typeface="Helvetica Neue"/>
                <a:ea typeface="Helvetica Neue"/>
                <a:cs typeface="Helvetica Neue"/>
                <a:sym typeface="Helvetica Neue"/>
              </a:defRPr>
            </a:pPr>
            <a:r>
              <a:rPr lang="fr-FR" sz="1100" b="1" dirty="0">
                <a:latin typeface="Helvetica Neue" panose="02000503000000020004" pitchFamily="2" charset="0"/>
                <a:ea typeface="Helvetica Neue" panose="02000503000000020004" pitchFamily="2" charset="0"/>
                <a:cs typeface="Helvetica Neue" panose="02000503000000020004" pitchFamily="2" charset="0"/>
              </a:rPr>
              <a:t>Carl Beam avec sa récolte de maïs, s.d., photographie non attribuée.</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55671CB4-800B-4D51-4BA1-FF7F87FD64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411" y="159767"/>
            <a:ext cx="2821291" cy="4822720"/>
          </a:xfrm>
          <a:prstGeom prst="rect">
            <a:avLst/>
          </a:prstGeom>
        </p:spPr>
      </p:pic>
    </p:spTree>
    <p:extLst>
      <p:ext uri="{BB962C8B-B14F-4D97-AF65-F5344CB8AC3E}">
        <p14:creationId xmlns:p14="http://schemas.microsoft.com/office/powerpoint/2010/main" val="32334474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4331617" y="3932436"/>
            <a:ext cx="4242062"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Carl Beam, </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Self-Portrait as John Wayne, </a:t>
            </a:r>
            <a:r>
              <a:rPr lang="fr-FR" sz="1100" b="1" i="1" dirty="0" err="1">
                <a:effectLst/>
                <a:latin typeface="Helvetica Neue" panose="02000503000000020004" pitchFamily="2" charset="0"/>
                <a:ea typeface="Helvetica Neue" panose="02000503000000020004" pitchFamily="2" charset="0"/>
                <a:cs typeface="Helvetica Neue" panose="02000503000000020004" pitchFamily="2" charset="0"/>
              </a:rPr>
              <a:t>Probably</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Autoportrait en John Wayne, probablement</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 œuvre tirée de </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The Columbus Suite </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FR" sz="1100" b="1" i="1" dirty="0">
                <a:effectLst/>
                <a:latin typeface="Helvetica Neue" panose="02000503000000020004" pitchFamily="2" charset="0"/>
                <a:ea typeface="Helvetica Neue" panose="02000503000000020004" pitchFamily="2" charset="0"/>
                <a:cs typeface="Helvetica Neue" panose="02000503000000020004" pitchFamily="2" charset="0"/>
              </a:rPr>
              <a:t>La suite Christophe Colomb</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 1990. </a:t>
            </a:r>
            <a:b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b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De nombreuses œuvres de Beam sont autobiographiques, comme cette eau-forte composée d’une image de lui enfant.</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17931" y="159767"/>
            <a:ext cx="3088666" cy="4823966"/>
          </a:xfrm>
          <a:prstGeom prst="rect">
            <a:avLst/>
          </a:prstGeom>
        </p:spPr>
      </p:pic>
    </p:spTree>
    <p:extLst>
      <p:ext uri="{BB962C8B-B14F-4D97-AF65-F5344CB8AC3E}">
        <p14:creationId xmlns:p14="http://schemas.microsoft.com/office/powerpoint/2010/main" val="12977404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55088" y="3864473"/>
            <a:ext cx="2664466"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Robert Rauschenberg,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Collection</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1954-1955. Beam a été influence par des artistes du pop art américain comme Rauschenberg, célèbre pour ses peintures « </a:t>
            </a:r>
            <a:r>
              <a:rPr lang="fr-FR" sz="1100" b="1" i="1" kern="100" dirty="0">
                <a:effectLst/>
                <a:latin typeface="Helvetica Neue" panose="02000503000000020004" pitchFamily="2" charset="0"/>
                <a:ea typeface="Helvetica Neue" panose="02000503000000020004" pitchFamily="2" charset="0"/>
                <a:cs typeface="Helvetica Neue" panose="02000503000000020004" pitchFamily="2" charset="0"/>
              </a:rPr>
              <a:t>combines</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8107" y="248007"/>
            <a:ext cx="5565851" cy="4647485"/>
          </a:xfrm>
          <a:prstGeom prst="rect">
            <a:avLst/>
          </a:prstGeom>
        </p:spPr>
      </p:pic>
    </p:spTree>
    <p:extLst>
      <p:ext uri="{BB962C8B-B14F-4D97-AF65-F5344CB8AC3E}">
        <p14:creationId xmlns:p14="http://schemas.microsoft.com/office/powerpoint/2010/main" val="355843711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312732" y="3629925"/>
            <a:ext cx="2664466"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Le Musée des beaux-arts du Canada, Ottawa, s.d. Le bâtiment actuel qui abrite la collection nationale a été construit en 1988 par la firme </a:t>
            </a:r>
            <a:r>
              <a:rPr lang="fr-FR" sz="1100" b="1" dirty="0" err="1">
                <a:effectLst/>
                <a:latin typeface="Helvetica Neue" panose="02000503000000020004" pitchFamily="2" charset="0"/>
                <a:ea typeface="Helvetica Neue" panose="02000503000000020004" pitchFamily="2" charset="0"/>
                <a:cs typeface="Helvetica Neue" panose="02000503000000020004" pitchFamily="2" charset="0"/>
              </a:rPr>
              <a:t>Safdie</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FR" sz="1100" b="1" dirty="0" err="1">
                <a:effectLst/>
                <a:latin typeface="Helvetica Neue" panose="02000503000000020004" pitchFamily="2" charset="0"/>
                <a:ea typeface="Helvetica Neue" panose="02000503000000020004" pitchFamily="2" charset="0"/>
                <a:cs typeface="Helvetica Neue" panose="02000503000000020004" pitchFamily="2" charset="0"/>
              </a:rPr>
              <a:t>Architects</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8107" y="482554"/>
            <a:ext cx="5565851" cy="4178390"/>
          </a:xfrm>
          <a:prstGeom prst="rect">
            <a:avLst/>
          </a:prstGeom>
        </p:spPr>
      </p:pic>
    </p:spTree>
    <p:extLst>
      <p:ext uri="{BB962C8B-B14F-4D97-AF65-F5344CB8AC3E}">
        <p14:creationId xmlns:p14="http://schemas.microsoft.com/office/powerpoint/2010/main" val="20927762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55088" y="3177011"/>
            <a:ext cx="2664466"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La Ojibwe Cultural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Foundation</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Première Nation M’Chigeeng, s.d. </a:t>
            </a:r>
            <a:br>
              <a:rPr lang="fr-FR" sz="1100" b="1" kern="100" dirty="0">
                <a:latin typeface="Helvetica Neue" panose="02000503000000020004" pitchFamily="2" charset="0"/>
                <a:ea typeface="Helvetica Neue" panose="02000503000000020004" pitchFamily="2" charset="0"/>
                <a:cs typeface="Helvetica Neue" panose="02000503000000020004" pitchFamily="2" charset="0"/>
              </a:rPr>
            </a:b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En plus de son musée et de ses galeries, la fondation abrite la première station de radio en langue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anishinaabe</a:t>
            </a:r>
            <a:r>
              <a:rPr lang="en-US" sz="1100" b="1" kern="100" dirty="0">
                <a:effectLst/>
                <a:latin typeface="Helvetica Neue" panose="02000503000000020004" pitchFamily="2" charset="0"/>
                <a:ea typeface="Helvetica Neue" panose="02000503000000020004" pitchFamily="2" charset="0"/>
                <a:cs typeface="Helvetica Neue" panose="02000503000000020004" pitchFamily="2" charset="0"/>
              </a:rPr>
              <a:t>.</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77597" y="1213914"/>
            <a:ext cx="5565851" cy="3135429"/>
          </a:xfrm>
          <a:prstGeom prst="rect">
            <a:avLst/>
          </a:prstGeom>
        </p:spPr>
      </p:pic>
    </p:spTree>
    <p:extLst>
      <p:ext uri="{BB962C8B-B14F-4D97-AF65-F5344CB8AC3E}">
        <p14:creationId xmlns:p14="http://schemas.microsoft.com/office/powerpoint/2010/main" val="36902588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255088" y="3321084"/>
            <a:ext cx="2664466"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Pensionnat indien de Gordon, </a:t>
            </a:r>
            <a:r>
              <a:rPr lang="fr-FR" sz="1100" b="1" kern="100" dirty="0" err="1">
                <a:effectLst/>
                <a:latin typeface="Helvetica Neue" panose="02000503000000020004" pitchFamily="2" charset="0"/>
                <a:ea typeface="Helvetica Neue" panose="02000503000000020004" pitchFamily="2" charset="0"/>
                <a:cs typeface="Helvetica Neue" panose="02000503000000020004" pitchFamily="2" charset="0"/>
              </a:rPr>
              <a:t>Punnichy</a:t>
            </a: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 Saskatchewan, s.d. </a:t>
            </a:r>
            <a:b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br>
            <a:r>
              <a:rPr lang="fr-FR" sz="1100" b="1" kern="100" dirty="0">
                <a:effectLst/>
                <a:latin typeface="Helvetica Neue" panose="02000503000000020004" pitchFamily="2" charset="0"/>
                <a:ea typeface="Helvetica Neue" panose="02000503000000020004" pitchFamily="2" charset="0"/>
                <a:cs typeface="Helvetica Neue" panose="02000503000000020004" pitchFamily="2" charset="0"/>
              </a:rPr>
              <a:t>Des élèves du Manitoba, de la Saskatchewan et de l’Alberta ont fréquenté cet établissement.</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7597" y="1215551"/>
            <a:ext cx="5565851" cy="3132155"/>
          </a:xfrm>
          <a:prstGeom prst="rect">
            <a:avLst/>
          </a:prstGeom>
        </p:spPr>
      </p:pic>
    </p:spTree>
    <p:extLst>
      <p:ext uri="{BB962C8B-B14F-4D97-AF65-F5344CB8AC3E}">
        <p14:creationId xmlns:p14="http://schemas.microsoft.com/office/powerpoint/2010/main" val="26646729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5717924" y="3656878"/>
            <a:ext cx="2664466"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Carl Beam, sa mère, Barbara </a:t>
            </a:r>
            <a:r>
              <a:rPr lang="fr-FR" sz="1100" b="1" dirty="0" err="1">
                <a:effectLst/>
                <a:latin typeface="Helvetica Neue" panose="02000503000000020004" pitchFamily="2" charset="0"/>
                <a:ea typeface="Helvetica Neue" panose="02000503000000020004" pitchFamily="2" charset="0"/>
                <a:cs typeface="Helvetica Neue" panose="02000503000000020004" pitchFamily="2" charset="0"/>
              </a:rPr>
              <a:t>Migwans</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 et sa petite sœur, Marjorie, sur l’île Manitoulin, 1946.</a:t>
            </a:r>
            <a:endParaRPr lang="en-CA" sz="1100" b="1" kern="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172DA654-BFC8-80E8-5821-AB3EFFCDC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9922" y="674299"/>
            <a:ext cx="5042611" cy="3675044"/>
          </a:xfrm>
          <a:prstGeom prst="rect">
            <a:avLst/>
          </a:prstGeom>
        </p:spPr>
      </p:pic>
    </p:spTree>
    <p:extLst>
      <p:ext uri="{BB962C8B-B14F-4D97-AF65-F5344CB8AC3E}">
        <p14:creationId xmlns:p14="http://schemas.microsoft.com/office/powerpoint/2010/main" val="4095001594"/>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884e287-1c92-49cc-a912-5a08e8450b7f">
      <Terms xmlns="http://schemas.microsoft.com/office/infopath/2007/PartnerControls"/>
    </lcf76f155ced4ddcb4097134ff3c332f>
    <TaxCatchAll xmlns="601693fa-2c38-4f6a-b983-c4972dc09c0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C1559729746146ADD1374E4EEBB78A" ma:contentTypeVersion="15" ma:contentTypeDescription="Create a new document." ma:contentTypeScope="" ma:versionID="6f26a7022dab534fbdcd73626728fd28">
  <xsd:schema xmlns:xsd="http://www.w3.org/2001/XMLSchema" xmlns:xs="http://www.w3.org/2001/XMLSchema" xmlns:p="http://schemas.microsoft.com/office/2006/metadata/properties" xmlns:ns2="b884e287-1c92-49cc-a912-5a08e8450b7f" xmlns:ns3="601693fa-2c38-4f6a-b983-c4972dc09c08" targetNamespace="http://schemas.microsoft.com/office/2006/metadata/properties" ma:root="true" ma:fieldsID="89bcb997e9f1554ab34efef9b3ca528f" ns2:_="" ns3:_="">
    <xsd:import namespace="b884e287-1c92-49cc-a912-5a08e8450b7f"/>
    <xsd:import namespace="601693fa-2c38-4f6a-b983-c4972dc09c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4e287-1c92-49cc-a912-5a08e8450b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76a38e6-a3f4-46a8-b767-39b2e58ea34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1693fa-2c38-4f6a-b983-c4972dc09c0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226b552-a80e-4304-b7d0-b61cf7eb81a9}" ma:internalName="TaxCatchAll" ma:showField="CatchAllData" ma:web="601693fa-2c38-4f6a-b983-c4972dc09c0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139EE9-46E5-4EFA-A8CC-2911E0AB819E}">
  <ds:schemaRefs>
    <ds:schemaRef ds:uri="http://schemas.microsoft.com/office/2006/metadata/properties"/>
    <ds:schemaRef ds:uri="http://schemas.microsoft.com/office/infopath/2007/PartnerControls"/>
    <ds:schemaRef ds:uri="b884e287-1c92-49cc-a912-5a08e8450b7f"/>
    <ds:schemaRef ds:uri="601693fa-2c38-4f6a-b983-c4972dc09c08"/>
  </ds:schemaRefs>
</ds:datastoreItem>
</file>

<file path=customXml/itemProps2.xml><?xml version="1.0" encoding="utf-8"?>
<ds:datastoreItem xmlns:ds="http://schemas.openxmlformats.org/officeDocument/2006/customXml" ds:itemID="{2E78C2E9-A839-46FB-9B1D-ECD71A52C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4e287-1c92-49cc-a912-5a08e8450b7f"/>
    <ds:schemaRef ds:uri="601693fa-2c38-4f6a-b983-c4972dc09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2BFF57-8E47-4049-8F1A-782284D9BB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608</TotalTime>
  <Words>1075</Words>
  <Application>Microsoft Office PowerPoint</Application>
  <PresentationFormat>Affichage à l'écran (16:9)</PresentationFormat>
  <Paragraphs>41</Paragraphs>
  <Slides>29</Slides>
  <Notes>5</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29</vt:i4>
      </vt:variant>
    </vt:vector>
  </HeadingPairs>
  <TitlesOfParts>
    <vt:vector size="32" baseType="lpstr">
      <vt:lpstr>Arial</vt:lpstr>
      <vt:lpstr>Helvetica Neue</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Anderson</dc:creator>
  <cp:lastModifiedBy>annie champagne</cp:lastModifiedBy>
  <cp:revision>138</cp:revision>
  <dcterms:modified xsi:type="dcterms:W3CDTF">2024-09-06T12:49:28Z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0x0101001EC1559729746146ADD1374E4EEBB78A</vt:lpwstr>
  </property>
  <property fmtid="{D5CDD505-2E9C-101B-9397-08002B2CF9AE}" pid="3" name="MediaServiceImageTags">
    <vt:lpwstr/>
  </property>
</Properties>
</file>