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83" r:id="rId7"/>
    <p:sldId id="284" r:id="rId8"/>
    <p:sldId id="357" r:id="rId9"/>
    <p:sldId id="358" r:id="rId10"/>
    <p:sldId id="359" r:id="rId11"/>
    <p:sldId id="360" r:id="rId12"/>
    <p:sldId id="340" r:id="rId13"/>
    <p:sldId id="341" r:id="rId14"/>
    <p:sldId id="287" r:id="rId15"/>
    <p:sldId id="290" r:id="rId16"/>
    <p:sldId id="361" r:id="rId17"/>
    <p:sldId id="362" r:id="rId18"/>
    <p:sldId id="266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21" r:id="rId34"/>
    <p:sldId id="377" r:id="rId35"/>
    <p:sldId id="378" r:id="rId36"/>
    <p:sldId id="354" r:id="rId37"/>
    <p:sldId id="339" r:id="rId3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094069-BBF5-5894-77C1-9E9CB37576FC}" v="80" dt="2024-05-24T18:31:40.38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Doubt" userId="S::edoubt@aci-iac.ca::9c455a8f-9d7d-4afc-b2fc-3d86f79cec40" providerId="AD" clId="Web-{AB094069-BBF5-5894-77C1-9E9CB37576FC}"/>
    <pc:docChg chg="modSld">
      <pc:chgData name="Emma Doubt" userId="S::edoubt@aci-iac.ca::9c455a8f-9d7d-4afc-b2fc-3d86f79cec40" providerId="AD" clId="Web-{AB094069-BBF5-5894-77C1-9E9CB37576FC}" dt="2024-05-24T18:31:31.278" v="48" actId="20577"/>
      <pc:docMkLst>
        <pc:docMk/>
      </pc:docMkLst>
      <pc:sldChg chg="addSp modSp">
        <pc:chgData name="Emma Doubt" userId="S::edoubt@aci-iac.ca::9c455a8f-9d7d-4afc-b2fc-3d86f79cec40" providerId="AD" clId="Web-{AB094069-BBF5-5894-77C1-9E9CB37576FC}" dt="2024-05-24T18:09:59.700" v="0"/>
        <pc:sldMkLst>
          <pc:docMk/>
          <pc:sldMk cId="0" sldId="256"/>
        </pc:sldMkLst>
        <pc:picChg chg="add mod">
          <ac:chgData name="Emma Doubt" userId="S::edoubt@aci-iac.ca::9c455a8f-9d7d-4afc-b2fc-3d86f79cec40" providerId="AD" clId="Web-{AB094069-BBF5-5894-77C1-9E9CB37576FC}" dt="2024-05-24T18:09:59.700" v="0"/>
          <ac:picMkLst>
            <pc:docMk/>
            <pc:sldMk cId="0" sldId="256"/>
            <ac:picMk id="2" creationId="{B707F572-B525-3DF5-5384-4C9B54663ECC}"/>
          </ac:picMkLst>
        </pc:picChg>
      </pc:sldChg>
      <pc:sldChg chg="modSp">
        <pc:chgData name="Emma Doubt" userId="S::edoubt@aci-iac.ca::9c455a8f-9d7d-4afc-b2fc-3d86f79cec40" providerId="AD" clId="Web-{AB094069-BBF5-5894-77C1-9E9CB37576FC}" dt="2024-05-24T18:27:19.691" v="3" actId="20577"/>
        <pc:sldMkLst>
          <pc:docMk/>
          <pc:sldMk cId="0" sldId="266"/>
        </pc:sldMkLst>
        <pc:spChg chg="mod">
          <ac:chgData name="Emma Doubt" userId="S::edoubt@aci-iac.ca::9c455a8f-9d7d-4afc-b2fc-3d86f79cec40" providerId="AD" clId="Web-{AB094069-BBF5-5894-77C1-9E9CB37576FC}" dt="2024-05-24T18:27:19.691" v="3" actId="20577"/>
          <ac:spMkLst>
            <pc:docMk/>
            <pc:sldMk cId="0" sldId="266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27:26.676" v="5" actId="20577"/>
        <pc:sldMkLst>
          <pc:docMk/>
          <pc:sldMk cId="1424370318" sldId="363"/>
        </pc:sldMkLst>
        <pc:spChg chg="mod">
          <ac:chgData name="Emma Doubt" userId="S::edoubt@aci-iac.ca::9c455a8f-9d7d-4afc-b2fc-3d86f79cec40" providerId="AD" clId="Web-{AB094069-BBF5-5894-77C1-9E9CB37576FC}" dt="2024-05-24T18:27:26.676" v="5" actId="20577"/>
          <ac:spMkLst>
            <pc:docMk/>
            <pc:sldMk cId="1424370318" sldId="363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27:46.020" v="8" actId="20577"/>
        <pc:sldMkLst>
          <pc:docMk/>
          <pc:sldMk cId="428697283" sldId="364"/>
        </pc:sldMkLst>
        <pc:spChg chg="mod">
          <ac:chgData name="Emma Doubt" userId="S::edoubt@aci-iac.ca::9c455a8f-9d7d-4afc-b2fc-3d86f79cec40" providerId="AD" clId="Web-{AB094069-BBF5-5894-77C1-9E9CB37576FC}" dt="2024-05-24T18:27:46.020" v="8" actId="20577"/>
          <ac:spMkLst>
            <pc:docMk/>
            <pc:sldMk cId="428697283" sldId="364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28:07.380" v="11" actId="20577"/>
        <pc:sldMkLst>
          <pc:docMk/>
          <pc:sldMk cId="3097356058" sldId="365"/>
        </pc:sldMkLst>
        <pc:spChg chg="mod">
          <ac:chgData name="Emma Doubt" userId="S::edoubt@aci-iac.ca::9c455a8f-9d7d-4afc-b2fc-3d86f79cec40" providerId="AD" clId="Web-{AB094069-BBF5-5894-77C1-9E9CB37576FC}" dt="2024-05-24T18:28:07.380" v="11" actId="20577"/>
          <ac:spMkLst>
            <pc:docMk/>
            <pc:sldMk cId="3097356058" sldId="365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28:48.444" v="14" actId="20577"/>
        <pc:sldMkLst>
          <pc:docMk/>
          <pc:sldMk cId="418480234" sldId="366"/>
        </pc:sldMkLst>
        <pc:spChg chg="mod">
          <ac:chgData name="Emma Doubt" userId="S::edoubt@aci-iac.ca::9c455a8f-9d7d-4afc-b2fc-3d86f79cec40" providerId="AD" clId="Web-{AB094069-BBF5-5894-77C1-9E9CB37576FC}" dt="2024-05-24T18:28:48.444" v="14" actId="20577"/>
          <ac:spMkLst>
            <pc:docMk/>
            <pc:sldMk cId="418480234" sldId="366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29:29.899" v="18" actId="20577"/>
        <pc:sldMkLst>
          <pc:docMk/>
          <pc:sldMk cId="1027283465" sldId="367"/>
        </pc:sldMkLst>
        <pc:spChg chg="mod">
          <ac:chgData name="Emma Doubt" userId="S::edoubt@aci-iac.ca::9c455a8f-9d7d-4afc-b2fc-3d86f79cec40" providerId="AD" clId="Web-{AB094069-BBF5-5894-77C1-9E9CB37576FC}" dt="2024-05-24T18:29:29.899" v="18" actId="20577"/>
          <ac:spMkLst>
            <pc:docMk/>
            <pc:sldMk cId="1027283465" sldId="367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29:32.087" v="20" actId="20577"/>
        <pc:sldMkLst>
          <pc:docMk/>
          <pc:sldMk cId="1954277606" sldId="368"/>
        </pc:sldMkLst>
        <pc:spChg chg="mod">
          <ac:chgData name="Emma Doubt" userId="S::edoubt@aci-iac.ca::9c455a8f-9d7d-4afc-b2fc-3d86f79cec40" providerId="AD" clId="Web-{AB094069-BBF5-5894-77C1-9E9CB37576FC}" dt="2024-05-24T18:29:32.087" v="20" actId="20577"/>
          <ac:spMkLst>
            <pc:docMk/>
            <pc:sldMk cId="1954277606" sldId="368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30:05.932" v="23" actId="20577"/>
        <pc:sldMkLst>
          <pc:docMk/>
          <pc:sldMk cId="2725713190" sldId="369"/>
        </pc:sldMkLst>
        <pc:spChg chg="mod">
          <ac:chgData name="Emma Doubt" userId="S::edoubt@aci-iac.ca::9c455a8f-9d7d-4afc-b2fc-3d86f79cec40" providerId="AD" clId="Web-{AB094069-BBF5-5894-77C1-9E9CB37576FC}" dt="2024-05-24T18:30:05.932" v="23" actId="20577"/>
          <ac:spMkLst>
            <pc:docMk/>
            <pc:sldMk cId="2725713190" sldId="369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30:08.166" v="25" actId="20577"/>
        <pc:sldMkLst>
          <pc:docMk/>
          <pc:sldMk cId="2397437387" sldId="370"/>
        </pc:sldMkLst>
        <pc:spChg chg="mod">
          <ac:chgData name="Emma Doubt" userId="S::edoubt@aci-iac.ca::9c455a8f-9d7d-4afc-b2fc-3d86f79cec40" providerId="AD" clId="Web-{AB094069-BBF5-5894-77C1-9E9CB37576FC}" dt="2024-05-24T18:30:08.166" v="25" actId="20577"/>
          <ac:spMkLst>
            <pc:docMk/>
            <pc:sldMk cId="2397437387" sldId="370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30:52.543" v="28" actId="20577"/>
        <pc:sldMkLst>
          <pc:docMk/>
          <pc:sldMk cId="520916224" sldId="371"/>
        </pc:sldMkLst>
        <pc:spChg chg="mod">
          <ac:chgData name="Emma Doubt" userId="S::edoubt@aci-iac.ca::9c455a8f-9d7d-4afc-b2fc-3d86f79cec40" providerId="AD" clId="Web-{AB094069-BBF5-5894-77C1-9E9CB37576FC}" dt="2024-05-24T18:30:52.543" v="28" actId="20577"/>
          <ac:spMkLst>
            <pc:docMk/>
            <pc:sldMk cId="520916224" sldId="371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31:09.387" v="31" actId="20577"/>
        <pc:sldMkLst>
          <pc:docMk/>
          <pc:sldMk cId="1065683485" sldId="372"/>
        </pc:sldMkLst>
        <pc:spChg chg="mod">
          <ac:chgData name="Emma Doubt" userId="S::edoubt@aci-iac.ca::9c455a8f-9d7d-4afc-b2fc-3d86f79cec40" providerId="AD" clId="Web-{AB094069-BBF5-5894-77C1-9E9CB37576FC}" dt="2024-05-24T18:31:09.387" v="31" actId="20577"/>
          <ac:spMkLst>
            <pc:docMk/>
            <pc:sldMk cId="1065683485" sldId="372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31:24.841" v="46" actId="20577"/>
        <pc:sldMkLst>
          <pc:docMk/>
          <pc:sldMk cId="3258688273" sldId="373"/>
        </pc:sldMkLst>
        <pc:spChg chg="mod">
          <ac:chgData name="Emma Doubt" userId="S::edoubt@aci-iac.ca::9c455a8f-9d7d-4afc-b2fc-3d86f79cec40" providerId="AD" clId="Web-{AB094069-BBF5-5894-77C1-9E9CB37576FC}" dt="2024-05-24T18:31:24.841" v="46" actId="20577"/>
          <ac:spMkLst>
            <pc:docMk/>
            <pc:sldMk cId="3258688273" sldId="373"/>
            <ac:spMk id="6" creationId="{1B0F3314-B569-0E49-A339-4B5E996D751B}"/>
          </ac:spMkLst>
        </pc:spChg>
      </pc:sldChg>
      <pc:sldChg chg="modSp">
        <pc:chgData name="Emma Doubt" userId="S::edoubt@aci-iac.ca::9c455a8f-9d7d-4afc-b2fc-3d86f79cec40" providerId="AD" clId="Web-{AB094069-BBF5-5894-77C1-9E9CB37576FC}" dt="2024-05-24T18:31:31.278" v="48" actId="20577"/>
        <pc:sldMkLst>
          <pc:docMk/>
          <pc:sldMk cId="1850450000" sldId="374"/>
        </pc:sldMkLst>
        <pc:spChg chg="mod">
          <ac:chgData name="Emma Doubt" userId="S::edoubt@aci-iac.ca::9c455a8f-9d7d-4afc-b2fc-3d86f79cec40" providerId="AD" clId="Web-{AB094069-BBF5-5894-77C1-9E9CB37576FC}" dt="2024-05-24T18:31:31.278" v="48" actId="20577"/>
          <ac:spMkLst>
            <pc:docMk/>
            <pc:sldMk cId="1850450000" sldId="374"/>
            <ac:spMk id="6" creationId="{1B0F3314-B569-0E49-A339-4B5E996D75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311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31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0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221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891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48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844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224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99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373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650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6205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124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794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413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278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17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7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29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82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7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69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8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20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58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69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7F572-B525-3DF5-5384-4C9B54663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" y="0"/>
            <a:ext cx="9136007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572000" y="4011594"/>
            <a:ext cx="329184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Hortense Gordon,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Colour Rhythm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1958. A founding member of Painters Eleven, Gordon’s works were exhibited in the Canadian Abstract Exhibition in 1953. </a:t>
            </a:r>
          </a:p>
        </p:txBody>
      </p:sp>
      <p:pic>
        <p:nvPicPr>
          <p:cNvPr id="4" name="Picture 3" descr="A painting of a person&#10;&#10;Description automatically generated">
            <a:extLst>
              <a:ext uri="{FF2B5EF4-FFF2-40B4-BE49-F238E27FC236}">
                <a16:creationId xmlns:a16="http://schemas.microsoft.com/office/drawing/2014/main" id="{5B6C4243-DB89-2C9B-7003-7AC8FF3B55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59" y="270163"/>
            <a:ext cx="3852887" cy="46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472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933102" y="4368233"/>
            <a:ext cx="727779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City of Scarborough Flag, 1968. </a:t>
            </a:r>
          </a:p>
        </p:txBody>
      </p:sp>
      <p:pic>
        <p:nvPicPr>
          <p:cNvPr id="3" name="Picture 2" descr="A flag with a maple leaf&#10;&#10;Description automatically generated">
            <a:extLst>
              <a:ext uri="{FF2B5EF4-FFF2-40B4-BE49-F238E27FC236}">
                <a16:creationId xmlns:a16="http://schemas.microsoft.com/office/drawing/2014/main" id="{145214FE-5701-AE86-1B58-21D6D6161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02" y="576694"/>
            <a:ext cx="7277794" cy="363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364182" y="4348070"/>
            <a:ext cx="404687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 and brothers Doug (left) and Kenneth (centre), 1913. </a:t>
            </a:r>
          </a:p>
        </p:txBody>
      </p:sp>
      <p:pic>
        <p:nvPicPr>
          <p:cNvPr id="3" name="Picture 2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965FBFBA-75CF-2FFF-139F-0635EF2822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248" y="293023"/>
            <a:ext cx="2913636" cy="45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455620" y="4623334"/>
            <a:ext cx="393881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Central Technical School, Toronto, March 23, 1921.</a:t>
            </a:r>
          </a:p>
        </p:txBody>
      </p:sp>
      <p:pic>
        <p:nvPicPr>
          <p:cNvPr id="4" name="Picture 3" descr="An old car on the street&#10;&#10;Description automatically generated">
            <a:extLst>
              <a:ext uri="{FF2B5EF4-FFF2-40B4-BE49-F238E27FC236}">
                <a16:creationId xmlns:a16="http://schemas.microsoft.com/office/drawing/2014/main" id="{6A0B4D84-28F3-EBDD-0F35-8CAE4D3BC2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02" y="166254"/>
            <a:ext cx="3472380" cy="48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3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397431" y="4357334"/>
            <a:ext cx="393881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Portrait of Doris McCarthy for her debut as the first woman president of the Ontario Society of Artists, 1966.</a:t>
            </a:r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D6A55354-5755-703B-AD04-D456F05131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93" y="262977"/>
            <a:ext cx="3170876" cy="46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076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177047" y="4187993"/>
            <a:ext cx="478990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Rhythms of Georgian Bay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1966. Using simplified forms, McCarthy captures the special qualities of Georgian Bay to produce this striking and yet highly abstract painting.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</a:t>
            </a:r>
            <a:r>
              <a:rPr lang="en-US"/>
              <a:t>Activity #1</a:t>
            </a:r>
            <a:endParaRPr lang="en-CA"/>
          </a:p>
        </p:txBody>
      </p:sp>
      <p:pic>
        <p:nvPicPr>
          <p:cNvPr id="3" name="Picture 2" descr="A painting of waves and curves&#10;&#10;Description automatically generated">
            <a:extLst>
              <a:ext uri="{FF2B5EF4-FFF2-40B4-BE49-F238E27FC236}">
                <a16:creationId xmlns:a16="http://schemas.microsoft.com/office/drawing/2014/main" id="{E21A88D0-13BA-0476-6712-F95DCB7505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046" y="279668"/>
            <a:ext cx="4789907" cy="380736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136048" y="4187993"/>
            <a:ext cx="487190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Badlands Revisited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1989. After a trip to Alberta in 1977, McCarthy took up the Canadian Badlands as the subject matter of a series of works produced later in her career.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#1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pic>
        <p:nvPicPr>
          <p:cNvPr id="4" name="Picture 3" descr="A painting of a desert landscape&#10;&#10;Description automatically generated">
            <a:extLst>
              <a:ext uri="{FF2B5EF4-FFF2-40B4-BE49-F238E27FC236}">
                <a16:creationId xmlns:a16="http://schemas.microsoft.com/office/drawing/2014/main" id="{122007F6-8BD3-696F-5119-AB6192AE6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049" y="460375"/>
            <a:ext cx="4871901" cy="36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7031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136048" y="4237870"/>
            <a:ext cx="487190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Dark Island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1967. McCarthy produced around one hundred works in the abstract style pictured in this painting between the 1960s and 1970s.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#1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pic>
        <p:nvPicPr>
          <p:cNvPr id="3" name="Picture 2" descr="A colorful landscape with a mountain&#10;&#10;Description automatically generated with medium confidence">
            <a:extLst>
              <a:ext uri="{FF2B5EF4-FFF2-40B4-BE49-F238E27FC236}">
                <a16:creationId xmlns:a16="http://schemas.microsoft.com/office/drawing/2014/main" id="{4B17DA4B-25B2-4D49-C11B-DA9AAB9C01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048" y="304607"/>
            <a:ext cx="4871901" cy="38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2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44426" y="4237870"/>
            <a:ext cx="525514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Hoodoos at Dinosaur Park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1994. In this work, McCarthy depicts the odd rock formations in Dinosaur Provincial Park, which were formed naturally over millions of years.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#1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pic>
        <p:nvPicPr>
          <p:cNvPr id="4" name="Picture 3" descr="A painting of a desert landscape&#10;&#10;Description automatically generated">
            <a:extLst>
              <a:ext uri="{FF2B5EF4-FFF2-40B4-BE49-F238E27FC236}">
                <a16:creationId xmlns:a16="http://schemas.microsoft.com/office/drawing/2014/main" id="{8F1966A4-A63C-0CE7-4647-58A67EE837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426" y="213165"/>
            <a:ext cx="5255144" cy="39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560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44426" y="4254496"/>
            <a:ext cx="525514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Rockglen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Saskatchewan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1983. This image is dominated by a vast sky—a characteristic of the Canadian Prairies.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#1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pic>
        <p:nvPicPr>
          <p:cNvPr id="3" name="Picture 2" descr="A watercolor of a farm&#10;&#10;Description automatically generated">
            <a:extLst>
              <a:ext uri="{FF2B5EF4-FFF2-40B4-BE49-F238E27FC236}">
                <a16:creationId xmlns:a16="http://schemas.microsoft.com/office/drawing/2014/main" id="{00200B0B-6CCD-2283-D66F-25012BC289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426" y="274474"/>
            <a:ext cx="5255144" cy="38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02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26480" y="3767003"/>
            <a:ext cx="256863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Iceberg Fantasy No. 9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1973. Icebergs became a reoccurring motif in McCarthy’s work following a trip to the Arctic in 1972. </a:t>
            </a:r>
          </a:p>
        </p:txBody>
      </p:sp>
      <p:pic>
        <p:nvPicPr>
          <p:cNvPr id="6" name="Picture 5" descr="Icebergs floating in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F5C61DDD-04F8-8F27-E9C5-DC32DCC6DF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7" y="345477"/>
            <a:ext cx="5569251" cy="44525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69761" y="4254496"/>
            <a:ext cx="500447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Aurora and the Bergs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1996. Like much of McCarthy’s iceberg works, this painting is based on a personal interpretation of the Arctic landscape.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#2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pic>
        <p:nvPicPr>
          <p:cNvPr id="4" name="Picture 3" descr="Icebergs in the ocean&#10;&#10;Description automatically generated">
            <a:extLst>
              <a:ext uri="{FF2B5EF4-FFF2-40B4-BE49-F238E27FC236}">
                <a16:creationId xmlns:a16="http://schemas.microsoft.com/office/drawing/2014/main" id="{1305521B-206C-8BE7-65F0-C77855835D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761" y="365816"/>
            <a:ext cx="5004477" cy="37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34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95292" y="4293778"/>
            <a:ext cx="515341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South Saskatchewan Hillocks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1982. In this painting, McCarthy juxtaposes the flat prairie ground with imposing hills.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#2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 descr="A painting of a mountain&#10;&#10;Description automatically generated">
            <a:extLst>
              <a:ext uri="{FF2B5EF4-FFF2-40B4-BE49-F238E27FC236}">
                <a16:creationId xmlns:a16="http://schemas.microsoft.com/office/drawing/2014/main" id="{B1071BD5-6FD5-E626-2D66-62133FAA41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292" y="354485"/>
            <a:ext cx="5153416" cy="38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776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65352" y="4146293"/>
            <a:ext cx="521329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Reference for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Houses and Boats on Shore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McCarthy frequently took photographs of the places she visited to record changes in light and atmosphere, elements she worked to evoke in her paintings.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#2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 descr="Boats on the shore of a rocky shore&#10;&#10;Description automatically generated">
            <a:extLst>
              <a:ext uri="{FF2B5EF4-FFF2-40B4-BE49-F238E27FC236}">
                <a16:creationId xmlns:a16="http://schemas.microsoft.com/office/drawing/2014/main" id="{A057269C-FF1C-584E-E2EA-B634FA1D78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353" y="563335"/>
            <a:ext cx="5213293" cy="35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31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65352" y="4021599"/>
            <a:ext cx="521329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Houses and Boats on Shore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n.d. This painting bears a striking resemblance to a slide of similar subject matter, showing that McCarthy used photography as a memory aid.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#2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 descr="Watercolor of boats on a beach&#10;&#10;Description automatically generated">
            <a:extLst>
              <a:ext uri="{FF2B5EF4-FFF2-40B4-BE49-F238E27FC236}">
                <a16:creationId xmlns:a16="http://schemas.microsoft.com/office/drawing/2014/main" id="{168C2207-2A8A-6480-B96A-4CEF4385E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352" y="470006"/>
            <a:ext cx="5213293" cy="350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3738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58171" y="4071477"/>
            <a:ext cx="502765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Kicking Horse River West of Field, B.C.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1974. This painting of the Rockies includes McCarthy’s signature approach to composition, with a path that can be traced from the foreground to the background.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#2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8B1F7E42-0191-BEC4-B922-616F8EAE44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170" y="229790"/>
            <a:ext cx="5027656" cy="374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622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944026" y="4145819"/>
            <a:ext cx="525594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Okanagan Valley Near Osoyoos, B.C.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1989. McCarthy illustrates the characteristic lakes and hills of the Okanagan Valley, a region north of the Cascade Mountains.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CA"/>
              <a:t>Learning </a:t>
            </a:r>
            <a:r>
              <a:rPr lang="en-US"/>
              <a:t>Activity #2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 descr="A painting of a mountain landscape&#10;&#10;Description automatically generated">
            <a:extLst>
              <a:ext uri="{FF2B5EF4-FFF2-40B4-BE49-F238E27FC236}">
                <a16:creationId xmlns:a16="http://schemas.microsoft.com/office/drawing/2014/main" id="{173AEA06-3C85-52AB-E6A7-402D7CB335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026" y="305216"/>
            <a:ext cx="5255948" cy="374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34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28457" y="3744744"/>
            <a:ext cx="323942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Valley of the Bow River Above Revelstoke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1938. This image of the Bow Valley hints at the slightly elevated perspective that McCarthy honed during her career.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US"/>
              <a:t>Culminating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 descr="A painting of mountains and a river&#10;&#10;Description automatically generated">
            <a:extLst>
              <a:ext uri="{FF2B5EF4-FFF2-40B4-BE49-F238E27FC236}">
                <a16:creationId xmlns:a16="http://schemas.microsoft.com/office/drawing/2014/main" id="{D786AAEF-1F9B-47C1-7818-10D049E5D7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22" y="662764"/>
            <a:ext cx="4625345" cy="41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8827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78336" y="3530590"/>
            <a:ext cx="330015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Neighbours, P.E.I.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1985. McCarthy has depicted this scene in Canada’s smallest province with an interest in the relationships between humans and the natural world.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557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t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14999"/>
              </a:lnSpc>
            </a:pPr>
            <a:r>
              <a:rPr lang="en-US"/>
              <a:t>Culminating Task</a:t>
            </a:r>
            <a:endParaRPr lang="en-CA" b="0"/>
          </a:p>
          <a:p>
            <a:pPr>
              <a:lnSpc>
                <a:spcPct val="114999"/>
              </a:lnSpc>
            </a:pPr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 descr="A field of grass with houses in the distance&#10;&#10;Description automatically generated">
            <a:extLst>
              <a:ext uri="{FF2B5EF4-FFF2-40B4-BE49-F238E27FC236}">
                <a16:creationId xmlns:a16="http://schemas.microsoft.com/office/drawing/2014/main" id="{D1E43801-5984-CDE1-ECD0-1E10BE376F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13" y="856191"/>
            <a:ext cx="4781976" cy="37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5000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129234" y="4145819"/>
            <a:ext cx="4885531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Grey Spruce in the Ditch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In this highly tactile work, McCarthy attempts to capture differing textures and details with the use of simple brushwork.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 descr="A painting of trees in the forest&#10;&#10;Description automatically generated">
            <a:extLst>
              <a:ext uri="{FF2B5EF4-FFF2-40B4-BE49-F238E27FC236}">
                <a16:creationId xmlns:a16="http://schemas.microsoft.com/office/drawing/2014/main" id="{F6D8F493-F59C-5ACB-F55C-A094CFB10F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234" y="369008"/>
            <a:ext cx="4885531" cy="36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400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030280" y="4145819"/>
            <a:ext cx="508343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Grey Spruce, Inuvik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Based on its title, this painting was likely produced during McCarthy’s trip to the Northwest Territory community of Inuvik in June 1977.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/>
              <a:t>Culminating Task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A4C72-DE7D-42D2-560A-2EF03D810737}"/>
              </a:ext>
            </a:extLst>
          </p:cNvPr>
          <p:cNvSpPr txBox="1"/>
          <p:nvPr/>
        </p:nvSpPr>
        <p:spPr>
          <a:xfrm>
            <a:off x="6658495" y="4621876"/>
            <a:ext cx="9239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3" name="Picture 2" descr="Watercolor of trees and water&#10;&#10;Description automatically generated">
            <a:extLst>
              <a:ext uri="{FF2B5EF4-FFF2-40B4-BE49-F238E27FC236}">
                <a16:creationId xmlns:a16="http://schemas.microsoft.com/office/drawing/2014/main" id="{6AAA4532-479D-F500-6D17-9560681F7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280" y="305216"/>
            <a:ext cx="5083438" cy="37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25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708070" y="4241711"/>
            <a:ext cx="5727860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>
                <a:sym typeface="Helvetica Neue"/>
              </a:rPr>
              <a:t>Doris McCarthy in 1989.</a:t>
            </a:r>
            <a:endParaRPr/>
          </a:p>
        </p:txBody>
      </p:sp>
      <p:pic>
        <p:nvPicPr>
          <p:cNvPr id="3" name="Picture 2" descr="A person standing on a hill&#10;&#10;Description automatically generated">
            <a:extLst>
              <a:ext uri="{FF2B5EF4-FFF2-40B4-BE49-F238E27FC236}">
                <a16:creationId xmlns:a16="http://schemas.microsoft.com/office/drawing/2014/main" id="{FFEEB66B-A11F-D080-7EA5-40D358EA95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070" y="465513"/>
            <a:ext cx="5727860" cy="36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77593" y="3538831"/>
            <a:ext cx="286566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Georgian Bay from the Air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1966. In her hard-edged landscapes, McCarthy pushed against the boundaries between representational and abstract art. </a:t>
            </a:r>
          </a:p>
        </p:txBody>
      </p:sp>
      <p:pic>
        <p:nvPicPr>
          <p:cNvPr id="4" name="Picture 3" descr="A colorful painting of a tree&#10;&#10;Description automatically generated">
            <a:extLst>
              <a:ext uri="{FF2B5EF4-FFF2-40B4-BE49-F238E27FC236}">
                <a16:creationId xmlns:a16="http://schemas.microsoft.com/office/drawing/2014/main" id="{864536CC-9E84-2A3D-068E-46FB5C12A6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38" y="631695"/>
            <a:ext cx="4929013" cy="39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19156" y="3694723"/>
            <a:ext cx="282410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Mal Bay with Fish Rack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1954. McCarthy developed her signature compositional techniques in works such as this one, which depicts a fishing village in Quebec. </a:t>
            </a:r>
          </a:p>
        </p:txBody>
      </p:sp>
      <p:pic>
        <p:nvPicPr>
          <p:cNvPr id="3" name="Picture 2" descr="A painting of boats on a beach&#10;&#10;Description automatically generated">
            <a:extLst>
              <a:ext uri="{FF2B5EF4-FFF2-40B4-BE49-F238E27FC236}">
                <a16:creationId xmlns:a16="http://schemas.microsoft.com/office/drawing/2014/main" id="{6FD5DA18-9BDA-042E-014C-F57FDA77C4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38" y="417758"/>
            <a:ext cx="4991426" cy="43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29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19156" y="3694723"/>
            <a:ext cx="294048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Mountains Near Revelstoke, B.C.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1937. This painting of the Rocky Mountains near Revelstoke was made during McCarthy’s first trip to British Columbia. </a:t>
            </a:r>
          </a:p>
        </p:txBody>
      </p:sp>
      <p:pic>
        <p:nvPicPr>
          <p:cNvPr id="4" name="Picture 3" descr="A painting of a mountain range&#10;&#10;Description automatically generated">
            <a:extLst>
              <a:ext uri="{FF2B5EF4-FFF2-40B4-BE49-F238E27FC236}">
                <a16:creationId xmlns:a16="http://schemas.microsoft.com/office/drawing/2014/main" id="{A16F0A74-DE7C-073F-EA05-21F83A6F2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58" y="401433"/>
            <a:ext cx="5126733" cy="43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3976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3906982" y="4022929"/>
            <a:ext cx="435587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 to Make a Sketch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1932. McCarthy documented her painting trips with small sketches like this one.</a:t>
            </a:r>
          </a:p>
        </p:txBody>
      </p:sp>
      <p:pic>
        <p:nvPicPr>
          <p:cNvPr id="3" name="Picture 2" descr="A drawing of a person carrying a bag&#10;&#10;Description automatically generated">
            <a:extLst>
              <a:ext uri="{FF2B5EF4-FFF2-40B4-BE49-F238E27FC236}">
                <a16:creationId xmlns:a16="http://schemas.microsoft.com/office/drawing/2014/main" id="{06CFB333-370C-FCB4-920C-208C4DCB05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48" y="428105"/>
            <a:ext cx="2878914" cy="42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785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243584" y="4139697"/>
            <a:ext cx="465682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Broughton Ballet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1978. As McCarthy’s landscape works evolved, so too did her use of colour, which she used to evoke the feelings of the places she painted. </a:t>
            </a:r>
          </a:p>
        </p:txBody>
      </p:sp>
      <p:pic>
        <p:nvPicPr>
          <p:cNvPr id="2" name="Picture 1" descr="A snowy landscape with mountains and ice&#10;&#10;Description automatically generated with medium confidence">
            <a:extLst>
              <a:ext uri="{FF2B5EF4-FFF2-40B4-BE49-F238E27FC236}">
                <a16:creationId xmlns:a16="http://schemas.microsoft.com/office/drawing/2014/main" id="{36B12CD3-5847-38EC-6029-082AE63A01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584" y="327964"/>
            <a:ext cx="4656828" cy="36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462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42364" y="3778700"/>
            <a:ext cx="2365235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Dog Team at the Berg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1975. Frequent trips to the Arctic provided the basis for some of McCarthy’s most beloved landscape paintings. </a:t>
            </a:r>
          </a:p>
        </p:txBody>
      </p:sp>
      <p:pic>
        <p:nvPicPr>
          <p:cNvPr id="4" name="Picture 3" descr="A large icebergs in the arctic&#10;&#10;Description automatically generated">
            <a:extLst>
              <a:ext uri="{FF2B5EF4-FFF2-40B4-BE49-F238E27FC236}">
                <a16:creationId xmlns:a16="http://schemas.microsoft.com/office/drawing/2014/main" id="{ACEE451E-E92C-8BE1-E506-8231A9616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01" y="333780"/>
            <a:ext cx="5998682" cy="44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50429" y="3783628"/>
            <a:ext cx="225717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Dhal Lake, Kashmir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1961. Travel was a catalyst for much of McCarthy’s work. </a:t>
            </a:r>
          </a:p>
        </p:txBody>
      </p:sp>
      <p:pic>
        <p:nvPicPr>
          <p:cNvPr id="3" name="Picture 2" descr="A watercolor painting of a river with boats and mountains&#10;&#10;Description automatically generated">
            <a:extLst>
              <a:ext uri="{FF2B5EF4-FFF2-40B4-BE49-F238E27FC236}">
                <a16:creationId xmlns:a16="http://schemas.microsoft.com/office/drawing/2014/main" id="{1C8F4CED-672F-0883-3652-E98ACF051B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01" y="498130"/>
            <a:ext cx="6112712" cy="41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243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02778" y="3653402"/>
            <a:ext cx="284350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Drawing Class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As an art teacher, McCarthy enjoyed teaching drawing classes like the one depicted in this lively classroom scene. </a:t>
            </a:r>
          </a:p>
        </p:txBody>
      </p:sp>
      <p:pic>
        <p:nvPicPr>
          <p:cNvPr id="4" name="Picture 3" descr="A group of people drawing in a classroom&#10;&#10;Description automatically generated">
            <a:extLst>
              <a:ext uri="{FF2B5EF4-FFF2-40B4-BE49-F238E27FC236}">
                <a16:creationId xmlns:a16="http://schemas.microsoft.com/office/drawing/2014/main" id="{DAE5637F-E5E7-0A93-CA6C-DF192530D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18" y="459079"/>
            <a:ext cx="4779244" cy="42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41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52902" y="3653402"/>
            <a:ext cx="289338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Doris McCarthy,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View from Toronto General Hospita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l, 1931. This painting earned McCarthy a spot in the 1931 Ontario Society of Artists’ Annual Exhibition. </a:t>
            </a:r>
          </a:p>
        </p:txBody>
      </p:sp>
      <p:pic>
        <p:nvPicPr>
          <p:cNvPr id="3" name="Picture 2" descr="A group of houses in a city&#10;&#10;Description automatically generated">
            <a:extLst>
              <a:ext uri="{FF2B5EF4-FFF2-40B4-BE49-F238E27FC236}">
                <a16:creationId xmlns:a16="http://schemas.microsoft.com/office/drawing/2014/main" id="{E571635D-CA2A-8365-66A6-5476D3107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18" y="474765"/>
            <a:ext cx="4732778" cy="41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602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60968" y="3861728"/>
            <a:ext cx="306394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Arthur </a:t>
            </a:r>
            <a:r>
              <a:rPr lang="en-CA" sz="1100" b="1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Lismer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Spruce, Algoma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1922. </a:t>
            </a:r>
            <a:r>
              <a:rPr lang="en-CA" sz="1100" b="1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Lismer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was one of McCarthy’s most important teachers.</a:t>
            </a:r>
          </a:p>
        </p:txBody>
      </p:sp>
      <p:pic>
        <p:nvPicPr>
          <p:cNvPr id="4" name="Picture 3" descr="A painting of a forest of trees&#10;&#10;Description automatically generated">
            <a:extLst>
              <a:ext uri="{FF2B5EF4-FFF2-40B4-BE49-F238E27FC236}">
                <a16:creationId xmlns:a16="http://schemas.microsoft.com/office/drawing/2014/main" id="{700EFBA4-E5F8-4588-5FF7-1519D72FFA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85" y="589306"/>
            <a:ext cx="5133817" cy="39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833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264430" y="4374133"/>
            <a:ext cx="3108958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Captain </a:t>
            </a:r>
            <a:r>
              <a:rPr lang="en-CA" sz="1100" b="1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Lawren</a:t>
            </a:r>
            <a:r>
              <a:rPr lang="en-CA" sz="1100" b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P. Harris, official war artist, sketching during World War II. </a:t>
            </a:r>
          </a:p>
        </p:txBody>
      </p:sp>
      <p:pic>
        <p:nvPicPr>
          <p:cNvPr id="3" name="Picture 2" descr="A person in military uniform holding a painting&#10;&#10;Description automatically generated">
            <a:extLst>
              <a:ext uri="{FF2B5EF4-FFF2-40B4-BE49-F238E27FC236}">
                <a16:creationId xmlns:a16="http://schemas.microsoft.com/office/drawing/2014/main" id="{B99C6A20-E740-10F8-F662-565397C50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22" y="246179"/>
            <a:ext cx="3495624" cy="46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52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5" ma:contentTypeDescription="Create a new document." ma:contentTypeScope="" ma:versionID="22b43fa02a52afe7bc5808eba5965b75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a474deedea609a169267dba432b3897f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  <SharedWithUsers xmlns="601693fa-2c38-4f6a-b983-c4972dc09c08">
      <UserInfo>
        <DisplayName>Annie Champagne</DisplayName>
        <AccountId>44</AccountId>
        <AccountType/>
      </UserInfo>
      <UserInfo>
        <DisplayName>Emma Doubt</DisplayName>
        <AccountId>19</AccountId>
        <AccountType/>
      </UserInfo>
      <UserInfo>
        <DisplayName>Victoria Nolte</DisplayName>
        <AccountId>24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EE45BB7-EBAC-4155-A3EA-E6DB463BFF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E6E83C-E849-4E66-8ED1-6324743036F6}">
  <ds:schemaRefs>
    <ds:schemaRef ds:uri="601693fa-2c38-4f6a-b983-c4972dc09c08"/>
    <ds:schemaRef ds:uri="b884e287-1c92-49cc-a912-5a08e8450b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16CBE19-9547-4FD3-8904-CAE4A7D50666}">
  <ds:schemaRefs>
    <ds:schemaRef ds:uri="601693fa-2c38-4f6a-b983-c4972dc09c08"/>
    <ds:schemaRef ds:uri="b884e287-1c92-49cc-a912-5a08e8450b7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34</Slides>
  <Notes>34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revision>1</cp:revision>
  <dcterms:modified xsi:type="dcterms:W3CDTF">2024-05-24T18:32:08Z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