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83" r:id="rId7"/>
    <p:sldId id="284" r:id="rId8"/>
    <p:sldId id="357" r:id="rId9"/>
    <p:sldId id="358" r:id="rId10"/>
    <p:sldId id="359" r:id="rId11"/>
    <p:sldId id="360" r:id="rId12"/>
    <p:sldId id="340" r:id="rId13"/>
    <p:sldId id="341" r:id="rId14"/>
    <p:sldId id="287" r:id="rId15"/>
    <p:sldId id="290" r:id="rId16"/>
    <p:sldId id="361" r:id="rId17"/>
    <p:sldId id="362" r:id="rId18"/>
    <p:sldId id="266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21" r:id="rId34"/>
    <p:sldId id="377" r:id="rId35"/>
    <p:sldId id="378" r:id="rId36"/>
    <p:sldId id="354" r:id="rId37"/>
    <p:sldId id="339" r:id="rId3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F2FF3-64F8-5437-9767-8B6FDB83A63A}" v="6" dt="2024-05-27T12:15:10.59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2"/>
    <p:restoredTop sz="90068" autoAdjust="0"/>
  </p:normalViewPr>
  <p:slideViewPr>
    <p:cSldViewPr snapToGrid="0" snapToObjects="1">
      <p:cViewPr>
        <p:scale>
          <a:sx n="149" d="100"/>
          <a:sy n="149" d="100"/>
        </p:scale>
        <p:origin x="-48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Champagne" userId="S::achampagne@aci-iac.ca::79824b7c-d296-432e-8c94-60aa9fd91feb" providerId="AD" clId="Web-{3E9F2FF3-64F8-5437-9767-8B6FDB83A63A}"/>
    <pc:docChg chg="modSld">
      <pc:chgData name="Annie Champagne" userId="S::achampagne@aci-iac.ca::79824b7c-d296-432e-8c94-60aa9fd91feb" providerId="AD" clId="Web-{3E9F2FF3-64F8-5437-9767-8B6FDB83A63A}" dt="2024-05-27T12:15:10.590" v="4" actId="14100"/>
      <pc:docMkLst>
        <pc:docMk/>
      </pc:docMkLst>
      <pc:sldChg chg="addSp modSp">
        <pc:chgData name="Annie Champagne" userId="S::achampagne@aci-iac.ca::79824b7c-d296-432e-8c94-60aa9fd91feb" providerId="AD" clId="Web-{3E9F2FF3-64F8-5437-9767-8B6FDB83A63A}" dt="2024-05-27T12:15:10.590" v="4" actId="14100"/>
        <pc:sldMkLst>
          <pc:docMk/>
          <pc:sldMk cId="0" sldId="256"/>
        </pc:sldMkLst>
        <pc:picChg chg="add mod">
          <ac:chgData name="Annie Champagne" userId="S::achampagne@aci-iac.ca::79824b7c-d296-432e-8c94-60aa9fd91feb" providerId="AD" clId="Web-{3E9F2FF3-64F8-5437-9767-8B6FDB83A63A}" dt="2024-05-27T12:15:10.590" v="4" actId="14100"/>
          <ac:picMkLst>
            <pc:docMk/>
            <pc:sldMk cId="0" sldId="256"/>
            <ac:picMk id="2" creationId="{03247545-1469-9185-3616-930CAF9D0D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54292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8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31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1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99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031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05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770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221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891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489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84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652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224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299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373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650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620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124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794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413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278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17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60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95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37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29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82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90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69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8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20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5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69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montagne, capture d’écran, paysage&#10;&#10;Description générée automatiquement">
            <a:extLst>
              <a:ext uri="{FF2B5EF4-FFF2-40B4-BE49-F238E27FC236}">
                <a16:creationId xmlns:a16="http://schemas.microsoft.com/office/drawing/2014/main" xmlns="" id="{03247545-1469-9185-3616-930CAF9D0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75" y="-8488"/>
            <a:ext cx="9173458" cy="51604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4571999" y="3673040"/>
            <a:ext cx="2995058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Hortense Gordon, </a:t>
            </a:r>
            <a:r>
              <a:rPr lang="en-CA" sz="1100" b="1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Colour Rhythm</a:t>
            </a:r>
            <a:r>
              <a:rPr lang="en-CA" sz="11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CA" sz="1100" b="1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Rythme</a:t>
            </a:r>
            <a:r>
              <a:rPr lang="en-CA" sz="1100" b="1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couleurs</a:t>
            </a:r>
            <a:r>
              <a:rPr lang="en-CA" sz="11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1958.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 hangingPunct="1">
              <a:defRPr/>
            </a:pP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Gordon expose ses abstractions colorées dans le cadre de la </a:t>
            </a:r>
            <a:r>
              <a:rPr lang="fr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Canadian Abstract Exhibition </a:t>
            </a:r>
            <a:r>
              <a:rPr lang="fr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(Exposition canadienne d’art abstrait), en 1953.</a:t>
            </a:r>
            <a:endParaRPr lang="en-CA" sz="1100" b="1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 descr="A painting of a person&#10;&#10;Description automatically generated">
            <a:extLst>
              <a:ext uri="{FF2B5EF4-FFF2-40B4-BE49-F238E27FC236}">
                <a16:creationId xmlns:a16="http://schemas.microsoft.com/office/drawing/2014/main" xmlns="" id="{5B6C4243-DB89-2C9B-7003-7AC8FF3B55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59" y="270163"/>
            <a:ext cx="3852887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72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933102" y="4368233"/>
            <a:ext cx="7277794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City of Scarborough Flag </a:t>
            </a:r>
            <a:r>
              <a:rPr lang="en-CA" sz="11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Drapeau de la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ville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Scarborough</a:t>
            </a:r>
            <a:r>
              <a:rPr lang="en-CA" sz="11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1968. </a:t>
            </a:r>
          </a:p>
        </p:txBody>
      </p:sp>
      <p:pic>
        <p:nvPicPr>
          <p:cNvPr id="3" name="Picture 2" descr="A flag with a maple leaf&#10;&#10;Description automatically generated">
            <a:extLst>
              <a:ext uri="{FF2B5EF4-FFF2-40B4-BE49-F238E27FC236}">
                <a16:creationId xmlns:a16="http://schemas.microsoft.com/office/drawing/2014/main" xmlns="" id="{145214FE-5701-AE86-1B58-21D6D6161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2" y="576694"/>
            <a:ext cx="7277794" cy="36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52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4364182" y="4348070"/>
            <a:ext cx="4046878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 et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frères Douglas (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gauche) et Kenneth (au centre), 1913. </a:t>
            </a:r>
          </a:p>
        </p:txBody>
      </p:sp>
      <p:pic>
        <p:nvPicPr>
          <p:cNvPr id="3" name="Picture 2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xmlns="" id="{965FBFBA-75CF-2FFF-139F-0635EF2822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248" y="293023"/>
            <a:ext cx="2913636" cy="45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53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4455620" y="4623334"/>
            <a:ext cx="3938813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Central Technical School, Toronto, 23 mars 1921.</a:t>
            </a:r>
          </a:p>
        </p:txBody>
      </p:sp>
      <p:pic>
        <p:nvPicPr>
          <p:cNvPr id="4" name="Picture 3" descr="An old car on the street&#10;&#10;Description automatically generated">
            <a:extLst>
              <a:ext uri="{FF2B5EF4-FFF2-40B4-BE49-F238E27FC236}">
                <a16:creationId xmlns:a16="http://schemas.microsoft.com/office/drawing/2014/main" xmlns="" id="{6A0B4D84-28F3-EBDD-0F35-8CAE4D3BC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02" y="166254"/>
            <a:ext cx="3472380" cy="48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3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4389118" y="4188057"/>
            <a:ext cx="3938813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Portrait de Doris McCarthy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l’occasion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début de son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mandat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tant que première femme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présidente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Ontario Society of Artists, 1966. </a:t>
            </a:r>
          </a:p>
        </p:txBody>
      </p:sp>
      <p:pic>
        <p:nvPicPr>
          <p:cNvPr id="3" name="Picture 2" descr="A close-up of a person&#10;&#10;Description automatically generated">
            <a:extLst>
              <a:ext uri="{FF2B5EF4-FFF2-40B4-BE49-F238E27FC236}">
                <a16:creationId xmlns:a16="http://schemas.microsoft.com/office/drawing/2014/main" xmlns="" id="{D6A55354-5755-703B-AD04-D456F0513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93" y="262977"/>
            <a:ext cx="3170876" cy="46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076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054522" y="4138387"/>
            <a:ext cx="5276562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Rhythms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Georgian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Bay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Rythmes de la baie Georgienne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1966. </a:t>
            </a:r>
            <a:b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 peignant des formes simples, McCarthy parvient à saisir les qualités particulières de la baie Georgienne dans cette œuvre saisissante et pourtant très abstraite. 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1B0F3314-B569-0E49-A339-4B5E996D751B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1</a:t>
            </a:r>
            <a:endParaRPr dirty="0"/>
          </a:p>
        </p:txBody>
      </p:sp>
      <p:pic>
        <p:nvPicPr>
          <p:cNvPr id="3" name="Picture 2" descr="A painting of waves and curves&#10;&#10;Description automatically generated">
            <a:extLst>
              <a:ext uri="{FF2B5EF4-FFF2-40B4-BE49-F238E27FC236}">
                <a16:creationId xmlns:a16="http://schemas.microsoft.com/office/drawing/2014/main" xmlns="" id="{E21A88D0-13BA-0476-6712-F95DCB750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046" y="229791"/>
            <a:ext cx="4789907" cy="38073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36048" y="4063299"/>
            <a:ext cx="4871901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Badlands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Revisited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badlands revisitées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1989. </a:t>
            </a:r>
          </a:p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Après un voyage en Alberta en 1977, McCarthy choisit les badlands canadiennes comme sujet d’une série d’œuvres qu’elle produira plus tard en carrière. </a:t>
            </a:r>
          </a:p>
        </p:txBody>
      </p:sp>
      <p:pic>
        <p:nvPicPr>
          <p:cNvPr id="4" name="Picture 3" descr="A painting of a desert landscape&#10;&#10;Description automatically generated">
            <a:extLst>
              <a:ext uri="{FF2B5EF4-FFF2-40B4-BE49-F238E27FC236}">
                <a16:creationId xmlns:a16="http://schemas.microsoft.com/office/drawing/2014/main" xmlns="" id="{122007F6-8BD3-696F-5119-AB6192AE6D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049" y="343994"/>
            <a:ext cx="4871901" cy="3657674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E60E18D7-01A7-F571-8BDA-ED3781F10FCA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43703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36048" y="4237870"/>
            <a:ext cx="4871901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Dark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Island 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Île sombre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1967. </a:t>
            </a:r>
            <a:b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McCarthy réalise plus d’une centaine d’œuvres dans le style abstrait représenté dans ce tableau, entre les années 1960 et 1970. </a:t>
            </a:r>
          </a:p>
        </p:txBody>
      </p:sp>
      <p:pic>
        <p:nvPicPr>
          <p:cNvPr id="3" name="Picture 2" descr="A colorful landscape with a mountain&#10;&#10;Description automatically generated with medium confidence">
            <a:extLst>
              <a:ext uri="{FF2B5EF4-FFF2-40B4-BE49-F238E27FC236}">
                <a16:creationId xmlns:a16="http://schemas.microsoft.com/office/drawing/2014/main" xmlns="" id="{4B17DA4B-25B2-4D49-C11B-DA9AAB9C01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048" y="304607"/>
            <a:ext cx="4871901" cy="3867540"/>
          </a:xfrm>
          <a:prstGeom prst="rect">
            <a:avLst/>
          </a:prstGeom>
        </p:spPr>
      </p:pic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8D0FF3C0-D5EC-87E9-8F3E-309BD3B76DAC}"/>
              </a:ext>
            </a:extLst>
          </p:cNvPr>
          <p:cNvSpPr txBox="1"/>
          <p:nvPr/>
        </p:nvSpPr>
        <p:spPr>
          <a:xfrm>
            <a:off x="176579" y="98962"/>
            <a:ext cx="2582221" cy="36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86972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52620" y="4088237"/>
            <a:ext cx="5378133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Hoodoos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 Dinosaur Park 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Cheminées de fée au Parc Dinosaur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1994. Dans cette œuvre, McCarthy dépeint les étranges formations rocheuses du Parc provincial Dinosaur, qui se sont constituées naturellement au cours de millions d’années. </a:t>
            </a:r>
          </a:p>
        </p:txBody>
      </p:sp>
      <p:pic>
        <p:nvPicPr>
          <p:cNvPr id="4" name="Picture 3" descr="A painting of a desert landscape&#10;&#10;Description automatically generated">
            <a:extLst>
              <a:ext uri="{FF2B5EF4-FFF2-40B4-BE49-F238E27FC236}">
                <a16:creationId xmlns:a16="http://schemas.microsoft.com/office/drawing/2014/main" xmlns="" id="{8F1966A4-A63C-0CE7-4647-58A67EE837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21" y="391780"/>
            <a:ext cx="4838754" cy="3615418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81F8C7FF-3B3D-0C59-FC99-F47BFC9893A3}"/>
              </a:ext>
            </a:extLst>
          </p:cNvPr>
          <p:cNvSpPr txBox="1"/>
          <p:nvPr/>
        </p:nvSpPr>
        <p:spPr>
          <a:xfrm>
            <a:off x="176579" y="98962"/>
            <a:ext cx="2582221" cy="36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973560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27682" y="4254496"/>
            <a:ext cx="5178442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Rockglen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Saskatchewan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1983.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image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dominée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un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vaste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ciel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qui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caractérise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Prairies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canadiennes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A watercolor of a farm&#10;&#10;Description automatically generated">
            <a:extLst>
              <a:ext uri="{FF2B5EF4-FFF2-40B4-BE49-F238E27FC236}">
                <a16:creationId xmlns:a16="http://schemas.microsoft.com/office/drawing/2014/main" xmlns="" id="{00200B0B-6CCD-2283-D66F-25012BC28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682" y="544881"/>
            <a:ext cx="4888632" cy="3625109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539A4441-DF0B-D150-9FE7-0EAAB08352E5}"/>
              </a:ext>
            </a:extLst>
          </p:cNvPr>
          <p:cNvSpPr txBox="1"/>
          <p:nvPr/>
        </p:nvSpPr>
        <p:spPr>
          <a:xfrm>
            <a:off x="176579" y="98962"/>
            <a:ext cx="2582221" cy="36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84802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149169" y="3717086"/>
            <a:ext cx="2568633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Iceberg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Fantasy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No. 9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Iceberg inventé n</a:t>
            </a:r>
            <a:r>
              <a:rPr lang="fr-CA" sz="1100" b="1" i="1" baseline="300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9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1973. </a:t>
            </a:r>
            <a:b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Après un séjour dans l’Arctique en 1972, les icebergs deviennent un motif récurrent dans l’œuvre de McCarthy. </a:t>
            </a:r>
          </a:p>
        </p:txBody>
      </p:sp>
      <p:pic>
        <p:nvPicPr>
          <p:cNvPr id="6" name="Picture 5" descr="Icebergs floating in water with mountains in the background&#10;&#10;Description automatically generated">
            <a:extLst>
              <a:ext uri="{FF2B5EF4-FFF2-40B4-BE49-F238E27FC236}">
                <a16:creationId xmlns:a16="http://schemas.microsoft.com/office/drawing/2014/main" xmlns="" id="{F5C61DDD-04F8-8F27-E9C5-DC32DCC6DF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7" y="345477"/>
            <a:ext cx="5569251" cy="44525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36317" y="4129801"/>
            <a:ext cx="4871365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Aurora and the Bergs 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L’aurore et les icebergs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1996. </a:t>
            </a:r>
            <a:b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 la plupart des œuvres d’icebergs peintes par McCarthy, cette peinture est basée sur une interprétation personnelle du paysage arctique. </a:t>
            </a:r>
          </a:p>
        </p:txBody>
      </p:sp>
      <p:pic>
        <p:nvPicPr>
          <p:cNvPr id="4" name="Picture 3" descr="Icebergs in the ocean&#10;&#10;Description automatically generated">
            <a:extLst>
              <a:ext uri="{FF2B5EF4-FFF2-40B4-BE49-F238E27FC236}">
                <a16:creationId xmlns:a16="http://schemas.microsoft.com/office/drawing/2014/main" xmlns="" id="{1305521B-206C-8BE7-65F0-C77855835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317" y="383099"/>
            <a:ext cx="4871365" cy="3674758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AECC265B-231A-9B4B-A9BD-B32F25FCFBBE}"/>
              </a:ext>
            </a:extLst>
          </p:cNvPr>
          <p:cNvSpPr txBox="1"/>
          <p:nvPr/>
        </p:nvSpPr>
        <p:spPr>
          <a:xfrm>
            <a:off x="176579" y="98962"/>
            <a:ext cx="2582221" cy="37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2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8346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39288" y="4160770"/>
            <a:ext cx="4854395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South Saskatchewan Hillocks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Collines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sud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Saskatchewan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1982.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tableau, McCarthy juxtapose le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caractère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plat du sol de la prairie à un motif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d’imposantes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collines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 descr="A painting of a mountain&#10;&#10;Description automatically generated">
            <a:extLst>
              <a:ext uri="{FF2B5EF4-FFF2-40B4-BE49-F238E27FC236}">
                <a16:creationId xmlns:a16="http://schemas.microsoft.com/office/drawing/2014/main" xmlns="" id="{B1071BD5-6FD5-E626-2D66-62133FAA4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288" y="468053"/>
            <a:ext cx="4854395" cy="3598130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BBBFC5E3-1894-FD60-521F-8ACA47E6225F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27760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217117" y="3772217"/>
            <a:ext cx="4930178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Image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référence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Houses and Boats on Shore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Maisons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embarcations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la rive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s.d.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McCarthy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prend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souvent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photos des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lieux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qu’elle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enregistrer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changements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lumière et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d’atmosphère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éléments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qu’elle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s’efforce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d’évoquer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4" name="Picture 3" descr="Boats on the shore of a rocky shore&#10;&#10;Description automatically generated">
            <a:extLst>
              <a:ext uri="{FF2B5EF4-FFF2-40B4-BE49-F238E27FC236}">
                <a16:creationId xmlns:a16="http://schemas.microsoft.com/office/drawing/2014/main" xmlns="" id="{A057269C-FF1C-584E-E2EA-B634FA1D7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117" y="524402"/>
            <a:ext cx="4709766" cy="3166412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BB247D2F-67B8-B831-A07A-770A272B2917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71319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082926" y="4004973"/>
            <a:ext cx="5330478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Houses and Boats on Shore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Maisons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embarcations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la rive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s.d.</a:t>
            </a:r>
            <a:endParaRPr lang="en-CA" sz="1100" b="1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ressemblance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frappante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diapositive au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sujet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similaire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l’usage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aide-mémoire chez McCarthy.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 descr="Watercolor of boats on a beach&#10;&#10;Description automatically generated">
            <a:extLst>
              <a:ext uri="{FF2B5EF4-FFF2-40B4-BE49-F238E27FC236}">
                <a16:creationId xmlns:a16="http://schemas.microsoft.com/office/drawing/2014/main" xmlns="" id="{168C2207-2A8A-6480-B96A-4CEF4385E5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143" y="493234"/>
            <a:ext cx="5133714" cy="3448803"/>
          </a:xfrm>
          <a:prstGeom prst="rect">
            <a:avLst/>
          </a:prstGeom>
        </p:spPr>
      </p:pic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4B00AD63-93EC-F451-1D70-948D07C75DE0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43738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229752" y="3946782"/>
            <a:ext cx="4951577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Kicking Horse River West of Field, B.C.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rivière Kicking Horse à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l’ouest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Field, C.-B.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1974.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Rocheuses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témoigne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l’approche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composition propre à McCarthy, avec un chemin qui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être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tracé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l’avant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à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l’arrière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-plan.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4" name="Picture 3" descr="A river running through a valley&#10;&#10;Description automatically generated">
            <a:extLst>
              <a:ext uri="{FF2B5EF4-FFF2-40B4-BE49-F238E27FC236}">
                <a16:creationId xmlns:a16="http://schemas.microsoft.com/office/drawing/2014/main" xmlns="" id="{8B1F7E42-0191-BEC4-B922-616F8EAE44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753" y="393871"/>
            <a:ext cx="4684494" cy="3488146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9EEC638F-0667-B256-4815-14363D1EA592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9162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55436" y="3979565"/>
            <a:ext cx="4985052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Okanagan Valley Near Osoyoos, B.C.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Vallée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l’Okanagan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près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d’Osoyoos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C.-B.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1989.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McCarthy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illustre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lacs et les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collines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caractéristiques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vallée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l’Okanagan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région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située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nord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chaîne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Cascades.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 descr="A painting of a mountain landscape&#10;&#10;Description automatically generated">
            <a:extLst>
              <a:ext uri="{FF2B5EF4-FFF2-40B4-BE49-F238E27FC236}">
                <a16:creationId xmlns:a16="http://schemas.microsoft.com/office/drawing/2014/main" xmlns="" id="{173AEA06-3C85-52AB-E6A7-402D7CB335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437" y="445706"/>
            <a:ext cx="4833126" cy="3447630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E40C1B30-95EA-9AB0-96E9-E83489E4E3C6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6834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328457" y="3575467"/>
            <a:ext cx="3239421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Valley of the Bow River Above Revelstoke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Vallée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rivière Bow au-dessus de Revelstoke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1938. </a:t>
            </a:r>
          </a:p>
          <a:p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image de la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vallée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à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voir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perspective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légèrement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surélevée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McCarthy 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affinée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carrière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4" name="Picture 3" descr="A painting of mountains and a river&#10;&#10;Description automatically generated">
            <a:extLst>
              <a:ext uri="{FF2B5EF4-FFF2-40B4-BE49-F238E27FC236}">
                <a16:creationId xmlns:a16="http://schemas.microsoft.com/office/drawing/2014/main" xmlns="" id="{D786AAEF-1F9B-47C1-7818-10D049E5D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22" y="662764"/>
            <a:ext cx="4625345" cy="4112999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634F70C4-2457-7837-2668-EEAE69E8FB92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Exercice</a:t>
            </a:r>
            <a:r>
              <a:rPr lang="en-CA" dirty="0"/>
              <a:t> </a:t>
            </a:r>
            <a:r>
              <a:rPr lang="en-CA" dirty="0" err="1"/>
              <a:t>sommatif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868827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378336" y="3530590"/>
            <a:ext cx="3300152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Neighbours, P.E.I.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Voisines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Î.-P.-É.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1985.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McCarthy compose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scène dans la plus petite province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canadienne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portant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attention aux relations entre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l’être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humain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le monde naturel.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 descr="A field of grass with houses in the distance&#10;&#10;Description automatically generated">
            <a:extLst>
              <a:ext uri="{FF2B5EF4-FFF2-40B4-BE49-F238E27FC236}">
                <a16:creationId xmlns:a16="http://schemas.microsoft.com/office/drawing/2014/main" xmlns="" id="{D1E43801-5984-CDE1-ECD0-1E10BE376F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13" y="856191"/>
            <a:ext cx="4781976" cy="3705418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6A13092A-DB67-ABAB-22A8-4F3F3ACA8763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Exercice</a:t>
            </a:r>
            <a:r>
              <a:rPr lang="en-CA" dirty="0"/>
              <a:t> </a:t>
            </a:r>
            <a:r>
              <a:rPr lang="en-CA" dirty="0" err="1"/>
              <a:t>sommatif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45000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29234" y="4071004"/>
            <a:ext cx="4885531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Grey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Spruce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the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Ditch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Épinettes grises en bordure du cours d’eau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1977. </a:t>
            </a:r>
            <a:b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 cette œuvre très tactile, McCarthy tente de rendre différentes textures et des détails simplement par son coup de pinceau.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4" name="Picture 3" descr="A painting of trees in the forest&#10;&#10;Description automatically generated">
            <a:extLst>
              <a:ext uri="{FF2B5EF4-FFF2-40B4-BE49-F238E27FC236}">
                <a16:creationId xmlns:a16="http://schemas.microsoft.com/office/drawing/2014/main" xmlns="" id="{F6D8F493-F59C-5ACB-F55C-A094CFB10F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234" y="310817"/>
            <a:ext cx="4885531" cy="3685444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9EDB9EB7-0885-DAD5-402E-514186523764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Exercice</a:t>
            </a:r>
            <a:r>
              <a:rPr lang="en-CA" dirty="0"/>
              <a:t> </a:t>
            </a:r>
            <a:r>
              <a:rPr lang="en-CA" dirty="0" err="1"/>
              <a:t>sommatif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984003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030280" y="4129193"/>
            <a:ext cx="5083438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Grey Spruce, Inuvik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Épinettes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grises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Inuvik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1977.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D’après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titre,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probablement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réalisée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voyage de McCarthy à Inuvik, dans les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Territoires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Nord-Ouest,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juin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1977. 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8A4C72-DE7D-42D2-560A-2EF03D810737}"/>
              </a:ext>
            </a:extLst>
          </p:cNvPr>
          <p:cNvSpPr txBox="1"/>
          <p:nvPr/>
        </p:nvSpPr>
        <p:spPr>
          <a:xfrm>
            <a:off x="6658495" y="4621876"/>
            <a:ext cx="923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 descr="Watercolor of trees and water&#10;&#10;Description automatically generated">
            <a:extLst>
              <a:ext uri="{FF2B5EF4-FFF2-40B4-BE49-F238E27FC236}">
                <a16:creationId xmlns:a16="http://schemas.microsoft.com/office/drawing/2014/main" xmlns="" id="{6AAA4532-479D-F500-6D17-9560681F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280" y="280277"/>
            <a:ext cx="5083438" cy="3776268"/>
          </a:xfrm>
          <a:prstGeom prst="rect">
            <a:avLst/>
          </a:prstGeom>
        </p:spPr>
      </p:pic>
      <p:sp>
        <p:nvSpPr>
          <p:cNvPr id="2" name="Google Shape;90;p19">
            <a:extLst>
              <a:ext uri="{FF2B5EF4-FFF2-40B4-BE49-F238E27FC236}">
                <a16:creationId xmlns:a16="http://schemas.microsoft.com/office/drawing/2014/main" xmlns="" id="{34A8936D-8294-1F31-D822-417B49A1165C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Exercice</a:t>
            </a:r>
            <a:r>
              <a:rPr lang="en-CA" dirty="0"/>
              <a:t> </a:t>
            </a:r>
            <a:r>
              <a:rPr lang="en-CA" dirty="0" err="1"/>
              <a:t>sommatif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3025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1708070" y="4241711"/>
            <a:ext cx="5727860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sz="1100" b="1" dirty="0">
                <a:sym typeface="Helvetica Neue"/>
              </a:rPr>
              <a:t>Doris McCarthy </a:t>
            </a:r>
            <a:r>
              <a:rPr lang="en-CA" sz="1100" b="1" dirty="0" err="1">
                <a:sym typeface="Helvetica Neue"/>
              </a:rPr>
              <a:t>en</a:t>
            </a:r>
            <a:r>
              <a:rPr lang="en-CA" sz="1100" b="1" dirty="0">
                <a:sym typeface="Helvetica Neue"/>
              </a:rPr>
              <a:t> 1989.</a:t>
            </a:r>
            <a:endParaRPr dirty="0"/>
          </a:p>
        </p:txBody>
      </p:sp>
      <p:pic>
        <p:nvPicPr>
          <p:cNvPr id="3" name="Picture 2" descr="A person standing on a hill&#10;&#10;Description automatically generated">
            <a:extLst>
              <a:ext uri="{FF2B5EF4-FFF2-40B4-BE49-F238E27FC236}">
                <a16:creationId xmlns:a16="http://schemas.microsoft.com/office/drawing/2014/main" xmlns="" id="{FFEEB66B-A11F-D080-7EA5-40D358EA9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070" y="465513"/>
            <a:ext cx="5727860" cy="36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644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677593" y="3538831"/>
            <a:ext cx="2924120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Georgian Bay From the Air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baie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Georgienne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ciel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1966. </a:t>
            </a:r>
          </a:p>
          <a:p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hard-edge, McCarthy repousse les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entre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figuratif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abstrait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4" name="Picture 3" descr="A colorful painting of a tree&#10;&#10;Description automatically generated">
            <a:extLst>
              <a:ext uri="{FF2B5EF4-FFF2-40B4-BE49-F238E27FC236}">
                <a16:creationId xmlns:a16="http://schemas.microsoft.com/office/drawing/2014/main" xmlns="" id="{864536CC-9E84-2A3D-068E-46FB5C12A6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38" y="631695"/>
            <a:ext cx="4929013" cy="39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2062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703273" y="3483232"/>
            <a:ext cx="2824106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Bay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Fish Rack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Mal-</a:t>
            </a:r>
            <a:r>
              <a:rPr lang="fr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Bay</a:t>
            </a:r>
            <a:r>
              <a:rPr lang="fr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des vigneaux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1954. McCarthy développe ses techniques de composition caractéristiques dans des œuvres comme celle-ci, représentant un village de pêche au Québec. </a:t>
            </a:r>
          </a:p>
        </p:txBody>
      </p:sp>
      <p:pic>
        <p:nvPicPr>
          <p:cNvPr id="3" name="Picture 2" descr="A painting of boats on a beach&#10;&#10;Description automatically generated">
            <a:extLst>
              <a:ext uri="{FF2B5EF4-FFF2-40B4-BE49-F238E27FC236}">
                <a16:creationId xmlns:a16="http://schemas.microsoft.com/office/drawing/2014/main" xmlns="" id="{6FD5DA18-9BDA-042E-014C-F57FDA77C4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38" y="417758"/>
            <a:ext cx="4991426" cy="43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29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719156" y="3508633"/>
            <a:ext cx="2940486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Mountains Near Revelstoke, B.C.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Montagnes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près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Revelstoke, C.-B.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1937.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montagnes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Rocheuses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près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Revelstoke 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premier voyage de McCarthy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Colombie-Britannique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4" name="Picture 3" descr="A painting of a mountain range&#10;&#10;Description automatically generated">
            <a:extLst>
              <a:ext uri="{FF2B5EF4-FFF2-40B4-BE49-F238E27FC236}">
                <a16:creationId xmlns:a16="http://schemas.microsoft.com/office/drawing/2014/main" xmlns="" id="{A16F0A74-DE7C-073F-EA05-21F83A6F25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58" y="401433"/>
            <a:ext cx="5126733" cy="43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3976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3906982" y="3853652"/>
            <a:ext cx="4355870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 to Make a Sketch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route pour faire un croquis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1932.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Dès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début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carrière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McCarthy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documente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nombreux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voyages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de petits croquis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celui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-ci. </a:t>
            </a:r>
          </a:p>
        </p:txBody>
      </p:sp>
      <p:pic>
        <p:nvPicPr>
          <p:cNvPr id="3" name="Picture 2" descr="A drawing of a person carrying a bag&#10;&#10;Description automatically generated">
            <a:extLst>
              <a:ext uri="{FF2B5EF4-FFF2-40B4-BE49-F238E27FC236}">
                <a16:creationId xmlns:a16="http://schemas.microsoft.com/office/drawing/2014/main" xmlns="" id="{06CFB333-370C-FCB4-920C-208C4DCB05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8" y="428105"/>
            <a:ext cx="2878914" cy="42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3785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2141480" y="4115562"/>
            <a:ext cx="5044388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Broughton Ballet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Ballet de Broughton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1978.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L’évolution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McCarthy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pair avec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évolution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palette : les couleurs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moyen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d’exprimer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sentiments d’un lieu. </a:t>
            </a:r>
          </a:p>
        </p:txBody>
      </p:sp>
      <p:pic>
        <p:nvPicPr>
          <p:cNvPr id="2" name="Picture 1" descr="A snowy landscape with mountains and ice&#10;&#10;Description automatically generated with medium confidence">
            <a:extLst>
              <a:ext uri="{FF2B5EF4-FFF2-40B4-BE49-F238E27FC236}">
                <a16:creationId xmlns:a16="http://schemas.microsoft.com/office/drawing/2014/main" xmlns="" id="{36B12CD3-5847-38EC-6029-082AE63A0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584" y="278086"/>
            <a:ext cx="4656828" cy="36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462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6396984" y="3440146"/>
            <a:ext cx="2365235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Dog Team at the Berg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L’attelage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près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l’iceberg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1975.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fréquents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voyages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McCarthy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l’Arctique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base à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certaines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plus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appréciées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4" name="Picture 3" descr="A large icebergs in the arctic&#10;&#10;Description automatically generated">
            <a:extLst>
              <a:ext uri="{FF2B5EF4-FFF2-40B4-BE49-F238E27FC236}">
                <a16:creationId xmlns:a16="http://schemas.microsoft.com/office/drawing/2014/main" xmlns="" id="{ACEE451E-E92C-8BE1-E506-8231A96161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01" y="333780"/>
            <a:ext cx="5998682" cy="44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77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6550429" y="3105427"/>
            <a:ext cx="2257170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Dhal Lake, Kashmir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Lac Dhal,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Cachemire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1961.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voyage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catalyseur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grande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fr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l’œuvre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McCarthy,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témoignent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oeuvres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représentant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contrées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lointaines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A watercolor painting of a river with boats and mountains&#10;&#10;Description automatically generated">
            <a:extLst>
              <a:ext uri="{FF2B5EF4-FFF2-40B4-BE49-F238E27FC236}">
                <a16:creationId xmlns:a16="http://schemas.microsoft.com/office/drawing/2014/main" xmlns="" id="{1C8F4CED-672F-0883-3652-E98ACF051B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01" y="498130"/>
            <a:ext cx="6112712" cy="4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43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5602778" y="3484125"/>
            <a:ext cx="2843504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Drawing Class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dessin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1946.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titre de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professeure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d’art, McCarthy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aime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donner des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dessin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celui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représenté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scène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animée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4" name="Picture 3" descr="A group of people drawing in a classroom&#10;&#10;Description automatically generated">
            <a:extLst>
              <a:ext uri="{FF2B5EF4-FFF2-40B4-BE49-F238E27FC236}">
                <a16:creationId xmlns:a16="http://schemas.microsoft.com/office/drawing/2014/main" xmlns="" id="{DAE5637F-E5E7-0A93-CA6C-DF192530DA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18" y="459079"/>
            <a:ext cx="4779244" cy="42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41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5552902" y="3299162"/>
            <a:ext cx="2893380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Doris McCarthy,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View from the Toronto General Hospital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 de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l’Hôpital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général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Toronto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1931.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intrigante composition du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urbain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Toronto 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place à McCarthy dans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l’exposition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annuelle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Ontario Society of Artists,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1931. </a:t>
            </a:r>
          </a:p>
        </p:txBody>
      </p:sp>
      <p:pic>
        <p:nvPicPr>
          <p:cNvPr id="3" name="Picture 2" descr="A group of houses in a city&#10;&#10;Description automatically generated">
            <a:extLst>
              <a:ext uri="{FF2B5EF4-FFF2-40B4-BE49-F238E27FC236}">
                <a16:creationId xmlns:a16="http://schemas.microsoft.com/office/drawing/2014/main" xmlns="" id="{E571635D-CA2A-8365-66A6-5476D3107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18" y="474765"/>
            <a:ext cx="4732778" cy="41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02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5660968" y="3692451"/>
            <a:ext cx="3063947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Arthur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Lismer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Spruce, Algoma 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Épinette</a:t>
            </a:r>
            <a:r>
              <a:rPr lang="en-CA" sz="11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Algoma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1922. </a:t>
            </a:r>
            <a:b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Lismer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plus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enseignants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McCarthy au Ontario College of Art. </a:t>
            </a:r>
          </a:p>
        </p:txBody>
      </p:sp>
      <p:pic>
        <p:nvPicPr>
          <p:cNvPr id="4" name="Picture 3" descr="A painting of a forest of trees&#10;&#10;Description automatically generated">
            <a:extLst>
              <a:ext uri="{FF2B5EF4-FFF2-40B4-BE49-F238E27FC236}">
                <a16:creationId xmlns:a16="http://schemas.microsoft.com/office/drawing/2014/main" xmlns="" id="{700EFBA4-E5F8-4588-5FF7-1519D72FFA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" y="589306"/>
            <a:ext cx="5133817" cy="39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33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6AC285BC-FD99-074B-A550-9EDD86D2BA43}"/>
              </a:ext>
            </a:extLst>
          </p:cNvPr>
          <p:cNvSpPr txBox="1"/>
          <p:nvPr/>
        </p:nvSpPr>
        <p:spPr>
          <a:xfrm>
            <a:off x="4321917" y="4184435"/>
            <a:ext cx="3310941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capitaine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Lawren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P. Harris, artiste de guerre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officiel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réalisant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croquis pendant la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Seconde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Guerre </a:t>
            </a:r>
            <a:r>
              <a:rPr lang="en-CA" sz="11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mondiale</a:t>
            </a:r>
            <a:r>
              <a:rPr lang="en-CA" sz="11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A person in military uniform holding a painting&#10;&#10;Description automatically generated">
            <a:extLst>
              <a:ext uri="{FF2B5EF4-FFF2-40B4-BE49-F238E27FC236}">
                <a16:creationId xmlns:a16="http://schemas.microsoft.com/office/drawing/2014/main" xmlns="" id="{B99C6A20-E740-10F8-F662-565397C5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22" y="225758"/>
            <a:ext cx="3495624" cy="46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52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84e287-1c92-49cc-a912-5a08e8450b7f">
      <Terms xmlns="http://schemas.microsoft.com/office/infopath/2007/PartnerControls"/>
    </lcf76f155ced4ddcb4097134ff3c332f>
    <TaxCatchAll xmlns="601693fa-2c38-4f6a-b983-c4972dc09c08" xsi:nil="true"/>
    <SharedWithUsers xmlns="601693fa-2c38-4f6a-b983-c4972dc09c08">
      <UserInfo>
        <DisplayName>Annie Champagne</DisplayName>
        <AccountId>44</AccountId>
        <AccountType/>
      </UserInfo>
      <UserInfo>
        <DisplayName>Emma Doubt</DisplayName>
        <AccountId>19</AccountId>
        <AccountType/>
      </UserInfo>
      <UserInfo>
        <DisplayName>Victoria Nolte</DisplayName>
        <AccountId>24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1559729746146ADD1374E4EEBB78A" ma:contentTypeVersion="15" ma:contentTypeDescription="Crée un document." ma:contentTypeScope="" ma:versionID="94875460644014f101dc5bfe718a2620">
  <xsd:schema xmlns:xsd="http://www.w3.org/2001/XMLSchema" xmlns:xs="http://www.w3.org/2001/XMLSchema" xmlns:p="http://schemas.microsoft.com/office/2006/metadata/properties" xmlns:ns2="b884e287-1c92-49cc-a912-5a08e8450b7f" xmlns:ns3="601693fa-2c38-4f6a-b983-c4972dc09c08" targetNamespace="http://schemas.microsoft.com/office/2006/metadata/properties" ma:root="true" ma:fieldsID="5cc1500f1933ac482b81d062710510cf" ns2:_="" ns3:_="">
    <xsd:import namespace="b884e287-1c92-49cc-a912-5a08e8450b7f"/>
    <xsd:import namespace="601693fa-2c38-4f6a-b983-c4972dc0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4e287-1c92-49cc-a912-5a08e8450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276a38e6-a3f4-46a8-b767-39b2e58ea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693fa-2c38-4f6a-b983-c4972dc09c0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226b552-a80e-4304-b7d0-b61cf7eb81a9}" ma:internalName="TaxCatchAll" ma:showField="CatchAllData" ma:web="601693fa-2c38-4f6a-b983-c4972dc0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6839F-21CA-41A7-B637-A9EB3AF3DE7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884e287-1c92-49cc-a912-5a08e8450b7f"/>
    <ds:schemaRef ds:uri="http://purl.org/dc/terms/"/>
    <ds:schemaRef ds:uri="601693fa-2c38-4f6a-b983-c4972dc09c08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AA4067F-BF9C-4CC4-BF41-8AD52730D2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AEB09-5B93-4026-8D52-C86DCFB37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84e287-1c92-49cc-a912-5a08e8450b7f"/>
    <ds:schemaRef ds:uri="601693fa-2c38-4f6a-b983-c4972dc09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797</Words>
  <Application>Microsoft Office PowerPoint</Application>
  <PresentationFormat>Affichage à l'écran (16:9)</PresentationFormat>
  <Paragraphs>54</Paragraphs>
  <Slides>34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Annie Champagne </cp:lastModifiedBy>
  <cp:revision>117</cp:revision>
  <dcterms:modified xsi:type="dcterms:W3CDTF">2024-05-29T15:51:08Z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0x0101001EC1559729746146ADD1374E4EEBB78A</vt:lpwstr>
  </property>
  <property fmtid="{D5CDD505-2E9C-101B-9397-08002B2CF9AE}" pid="3" name="MediaServiceImageTags">
    <vt:lpwstr/>
  </property>
</Properties>
</file>