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3" r:id="rId4"/>
    <p:sldId id="286" r:id="rId5"/>
    <p:sldId id="285" r:id="rId6"/>
    <p:sldId id="284" r:id="rId7"/>
    <p:sldId id="340" r:id="rId8"/>
    <p:sldId id="341" r:id="rId9"/>
    <p:sldId id="293" r:id="rId10"/>
    <p:sldId id="356" r:id="rId11"/>
    <p:sldId id="345" r:id="rId12"/>
    <p:sldId id="344" r:id="rId13"/>
    <p:sldId id="290" r:id="rId14"/>
    <p:sldId id="357" r:id="rId15"/>
    <p:sldId id="360" r:id="rId16"/>
    <p:sldId id="361" r:id="rId17"/>
    <p:sldId id="358" r:id="rId18"/>
    <p:sldId id="359" r:id="rId19"/>
    <p:sldId id="363" r:id="rId20"/>
    <p:sldId id="364" r:id="rId21"/>
    <p:sldId id="365" r:id="rId22"/>
    <p:sldId id="349" r:id="rId23"/>
    <p:sldId id="366" r:id="rId24"/>
    <p:sldId id="362" r:id="rId25"/>
    <p:sldId id="334" r:id="rId26"/>
    <p:sldId id="367" r:id="rId27"/>
    <p:sldId id="335" r:id="rId28"/>
    <p:sldId id="354" r:id="rId29"/>
    <p:sldId id="368" r:id="rId30"/>
    <p:sldId id="321" r:id="rId31"/>
    <p:sldId id="336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15"/>
    <p:restoredTop sz="90106" autoAdjust="0"/>
  </p:normalViewPr>
  <p:slideViewPr>
    <p:cSldViewPr snapToGrid="0" snapToObjects="1">
      <p:cViewPr varScale="1">
        <p:scale>
          <a:sx n="116" d="100"/>
          <a:sy n="116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002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68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383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486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164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674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043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012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14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019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1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8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06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907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95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48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4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86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8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3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0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51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C8625-70C6-8D45-AE59-AB71E127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235087" y="4186968"/>
            <a:ext cx="867721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Leslie Reid,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Resolute I 1949-08-28; 2013-08-16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2016. This work is the result of Reid’s extensive travel in the High Arctic, particularly around Resolute Bay, the site of the Canadian government’s High Arctic Relocation program in the 1950s.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66B7A-9F66-C449-8687-AE3F6F34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7" y="517790"/>
            <a:ext cx="8677215" cy="35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836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19461" y="4148681"/>
            <a:ext cx="436556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 of Jeff Thomas.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52174-5B56-774B-AC9E-AB7E7654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3751" r="3752" b="5795"/>
          <a:stretch/>
        </p:blipFill>
        <p:spPr>
          <a:xfrm>
            <a:off x="881352" y="517793"/>
            <a:ext cx="3272009" cy="398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86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833784" y="4299557"/>
            <a:ext cx="538223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Thomas,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Champlain, Greg Hill in His Cereal Box Canoe, Ottawa, 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2000. Mohawk artist and curator Greg Hill directed the Department of Indigenous Art at the National Gallery of Canada from 2007 to 2022.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F612E-036C-1743-992F-277634117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84" y="256171"/>
            <a:ext cx="5382234" cy="39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769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88920" y="2576168"/>
            <a:ext cx="1795751" cy="221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Thomas,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Bear Portraits, Culture Revolution, Toronto, 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1984. This portrait of Thomas’s son was the catalyst for a longer series of works examining the experiences and perspectives of Indigenous people living in cities.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EDBFB-18D2-E942-B296-75A04A2CF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0" y="334644"/>
            <a:ext cx="6171974" cy="44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09272" y="2914722"/>
            <a:ext cx="1875399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Thomas,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Buffalo Robe—Happy Canada Day, Ottawa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2013. Thomas has incorporated figurines like the one pictured here into his works documenting the erasure of 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Indigenous peoples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urban spaces.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21D0A-1EA8-6D41-8DCB-7AC895C5F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1" y="346134"/>
            <a:ext cx="6136397" cy="44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733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91923" y="2881882"/>
            <a:ext cx="2158014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Pictographic representation of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Nanabozho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found at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Mazinaw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Lake, Bon Echo Provincial Park,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Kaladar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Ontario.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Nanabozho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Nanabush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is a powerful, shape-shifting being and a key figure in creation stories among Anishinaabe and Cree peoples.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77539-5EB6-6B4D-B519-FF93468C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65" y="442861"/>
            <a:ext cx="4397023" cy="43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901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017849" y="4342130"/>
            <a:ext cx="519803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Pictographic representations found at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Mazinaw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Lake, n.d., Bon Echo Provincial Park,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Kaladar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Ontario.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DCCE0-AD82-234C-89BA-45EC8C3FB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49" y="337575"/>
            <a:ext cx="5198033" cy="3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600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35246" y="4342130"/>
            <a:ext cx="569659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Pictographic representations on the rock face,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Mazinaw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Lake, n.d., Bon Echo Provincial Park,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Kaladar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Ontario.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40C699-13F5-B54A-BB97-5C4EF6A4D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46" y="442861"/>
            <a:ext cx="5696589" cy="37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27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35246" y="4342130"/>
            <a:ext cx="556792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Pictographic representations on the rock face,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Mazinaw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Lake, n.d., Bon Echo Provincial Park,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Kaladar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Ontario.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1D2485-DA16-9E45-8B89-2AC257D32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46" y="442861"/>
            <a:ext cx="5567924" cy="38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229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165491" y="4331113"/>
            <a:ext cx="490312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Henry Pooley,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Rideau Canal, Ottawa, Canada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1833</a:t>
            </a:r>
            <a:r>
              <a:rPr lang="en-US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British officer Lieutenant Pooley’s sketches of the Rideau Canal played a significant role in the industrial growth and development of Bytown.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44CB5-AEBA-844A-BB8C-4223DA5EF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91" y="257634"/>
            <a:ext cx="4903121" cy="400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080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10967" y="3317667"/>
            <a:ext cx="2038121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David B. Milne,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an Upper Window, Ottawa II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1924. Though Milne only briefly resided in Ottawa, he produced a number of works depicting the city from his studio on Sparks Street.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1D9ED-1649-4B49-85E2-5197FA4B5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2" y="271722"/>
            <a:ext cx="6086013" cy="45847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039962" y="4253994"/>
            <a:ext cx="715417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Lucius R. O’Brien,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Ottawa from the Rideau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1873. Ottawa’s selection as the nation’s capital profoundly affected its built environment, resulting in the construction of landmarks like the Parliament Buildings pictured here.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7DFBD-881C-B141-BAC9-D27D6C9D9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62" y="563119"/>
            <a:ext cx="7154177" cy="36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5605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826696" y="4253994"/>
            <a:ext cx="557987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Leslie Reid,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Flight Line—Erasure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2017. Reid’s installation uses historic and contemporary photographs showing the transformation of the city of Ottawa alongside government interventions in the Canadian North.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DDA66-1B9E-414C-87AC-C046E0CB7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96" y="265667"/>
            <a:ext cx="5579878" cy="39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231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7251278" y="3897544"/>
            <a:ext cx="119525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Leslie Reid,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Flight Line—Erasure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(detail), 2017.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DBBAD-86D9-154F-B499-6B8406B60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4" y="635740"/>
            <a:ext cx="6767904" cy="41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254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950176" y="3897544"/>
            <a:ext cx="119525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Leslie Reid,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Flight Line—Erasure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(detail), 2017.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11B9C-2B12-D74F-A879-382F68116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7" y="638978"/>
            <a:ext cx="6143453" cy="41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10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017849" y="4364164"/>
            <a:ext cx="519840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City of Ottawa, Canada with Views of Principal Business Buildings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1895, published by Toronto Lithographing Company. This unusual print records the growth of the city in the decades after Confederation.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40E60-9E6B-4D4C-9A2B-CA33DB871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849" y="257634"/>
            <a:ext cx="5198407" cy="40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143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48554" y="3312596"/>
            <a:ext cx="2996590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Thomas,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Lest We Forget Major’s Hill: Kitchi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Zibi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Omàmìwininì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2013. In 2013, Thomas and members of the Indigenous Ottawa collective held a naming ceremony with an Algonquin elder, who gave this sculpture the name “Kitchi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Zibi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Omàmìwininì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” (Big River People).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81F96-A605-8F4C-828E-3D8C0881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8" y="661150"/>
            <a:ext cx="5466072" cy="40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23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56742" y="3831297"/>
            <a:ext cx="335805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Thomas,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 Dancer, Hunter Statue, Queen Street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2000. This work was created during one of Thomas’s many photo walks through the city of Ottawa and sparked the artist’s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Indians on Tour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series. 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5B92D-5568-AE49-97E9-8EDE8CF13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91" y="286439"/>
            <a:ext cx="3061214" cy="45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561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01657" y="3831297"/>
            <a:ext cx="341313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Thomas,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Peace Chief at Parliament Hill and Peace Tower, Ottawa,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2003. The plastic figurines pictured in this series evoke stereotypical depictions of Indigenous peoples in popular media and material culture.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414E6-E1BC-3B4E-96E6-B74CEF2F4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25" y="352539"/>
            <a:ext cx="3169372" cy="450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500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43966" y="4311153"/>
            <a:ext cx="588652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Thomas,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Chief Red Robe, Champlain Lookout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2009. In this image, Thomas has placed a figurine in front of the Champlain Lookout, one of the most spectacular vistas in Gatineau Park.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3A394-A841-DB4D-96CC-B2B1136C1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66" y="288647"/>
            <a:ext cx="5886525" cy="39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934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022882" y="4212000"/>
            <a:ext cx="512869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Jeff Thomas,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Buffalo Dancer, Condo Construction Site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2011. This image comments on widespread commercial development in Ottawa, which continues to displace much of the city’s urban Indigenous population.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D9FFA-27B4-0E42-B74F-DBEFB5F37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82" y="320645"/>
            <a:ext cx="5128691" cy="37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676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679633" y="4477993"/>
            <a:ext cx="4974288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Photograph of Lucius R. O’Brien.</a:t>
            </a:r>
            <a:endParaRPr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F2919-83AB-BA4F-94BB-8E67A26E6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r="8157"/>
          <a:stretch/>
        </p:blipFill>
        <p:spPr>
          <a:xfrm>
            <a:off x="686266" y="394223"/>
            <a:ext cx="2960316" cy="44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56732" y="3451091"/>
            <a:ext cx="233557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Franklin Brownell,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Byward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Market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c.1915. Brownell carried out an artistic career in Ottawa for over fifty years, producing numerous paintings depicting everyday life in the city.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BDB89-E71B-1D49-B68C-94C43F4D6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4" y="352497"/>
            <a:ext cx="5860974" cy="446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66302" y="4240814"/>
            <a:ext cx="628638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Lorraine Gilbert,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Once (Upon) a Forest Diptych: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Lebreton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Flats, Ottawa, Ontario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Boreal Forest Floor,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Macaza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Quebec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2010. Formerly a residential area,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Lebreton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Flats has remained largely vacant since the 1960s due to disputes over use of the land.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C4DD1-3E94-8D4D-8F64-882E25CE5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02" y="277023"/>
            <a:ext cx="6286380" cy="38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7006725" y="3062175"/>
            <a:ext cx="1674567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Lucius R. O’Brien,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Mountain Trail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1887. O’Brien produced this work during his sojourn to the Rocky Mountains via the transcontinental line of the Canadian Pacific Railway.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09249-186B-814C-85B7-83574D303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5" y="279156"/>
            <a:ext cx="6566005" cy="449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7006727" y="2800740"/>
            <a:ext cx="1674564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hangingPunct="1">
              <a:defRPr/>
            </a:pP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Lucius R. O’Brien,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Song of Les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Erables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Rapids, Ottawa River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1876. By the 1860s, the site depicted here had become a key portage site to the timber trade and logging industry established along the Ottawa River.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16735-90EC-AC49-ADFB-1D54291F9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3" y="311705"/>
            <a:ext cx="6592612" cy="453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852491" y="2763056"/>
            <a:ext cx="1784733" cy="204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Lucius R. O’Brien,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Sunrise on the Saguenay, Cape Trinity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1880. Considered one of O’Brien’s masterworks, this painting was one of the first to be acquired by the newly established National Gallery of Canada.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6275B-4C4C-4947-A95F-A96396405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6" y="308471"/>
            <a:ext cx="6430381" cy="45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52510" y="4540303"/>
            <a:ext cx="4583018" cy="40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Leslie Reid in the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Kluane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Icefields, Yukon, 2022.</a:t>
            </a:r>
            <a:r>
              <a:rPr lang="en-CA" dirty="0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290FE-BF3E-9645-A6B0-AE87E97DF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068" y="979469"/>
            <a:ext cx="4753093" cy="31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772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53379" y="4394353"/>
            <a:ext cx="606608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Leslie Reid,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Calumet: In Time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2006. Reid’s paintings are typically produced from photographs that she projects onto the surface of the canvas.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25013-6894-F64D-B24D-E9EA42D666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79" y="233902"/>
            <a:ext cx="6066089" cy="40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070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44865" y="3461595"/>
            <a:ext cx="223642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hangingPunct="1">
              <a:defRPr/>
            </a:pPr>
            <a:r>
              <a:rPr lang="en-CA" sz="1100" b="1" dirty="0">
                <a:latin typeface="+mn-lt"/>
              </a:rPr>
              <a:t>Leslie Reid,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Llewellyn III 59°04’N; 134°05’W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2015. This work is one of a series of paintings documenting climate change in the Canadian North with images of shrinking glaciers.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4A116-91F0-A144-9CCC-BD97D2078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4" y="301686"/>
            <a:ext cx="6037245" cy="45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1003</Words>
  <Application>Microsoft Macintosh PowerPoint</Application>
  <PresentationFormat>On-screen Show (16:9)</PresentationFormat>
  <Paragraphs>45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Helvetica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Victoria Nolte</cp:lastModifiedBy>
  <cp:revision>124</cp:revision>
  <dcterms:modified xsi:type="dcterms:W3CDTF">2023-08-25T17:29:30Z</dcterms:modified>
</cp:coreProperties>
</file>