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68" r:id="rId4"/>
    <p:sldId id="279" r:id="rId5"/>
    <p:sldId id="281" r:id="rId6"/>
    <p:sldId id="269" r:id="rId7"/>
    <p:sldId id="282" r:id="rId8"/>
    <p:sldId id="270" r:id="rId9"/>
    <p:sldId id="271" r:id="rId10"/>
    <p:sldId id="272" r:id="rId11"/>
    <p:sldId id="280" r:id="rId12"/>
    <p:sldId id="258" r:id="rId13"/>
    <p:sldId id="262" r:id="rId14"/>
    <p:sldId id="263" r:id="rId15"/>
    <p:sldId id="259" r:id="rId16"/>
    <p:sldId id="260" r:id="rId17"/>
    <p:sldId id="283" r:id="rId18"/>
    <p:sldId id="264" r:id="rId19"/>
    <p:sldId id="265" r:id="rId20"/>
    <p:sldId id="273" r:id="rId21"/>
    <p:sldId id="274" r:id="rId22"/>
    <p:sldId id="275" r:id="rId23"/>
    <p:sldId id="276" r:id="rId24"/>
    <p:sldId id="277" r:id="rId25"/>
    <p:sldId id="267" r:id="rId26"/>
    <p:sldId id="278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1816" y="-104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9720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c1606e0b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c1606e0b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c1606e0b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c1606e0b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c1606e0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c1606e0b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c1606e0b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c1606e0b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c1606e0b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c1606e0b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1606e0b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1606e0b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e1f1c1fe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e1f1c1fe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c1606e0b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c1606e0b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1606e0b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c1606e0b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c1606e0b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c1606e0b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c1606e0b9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c1606e0b9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1606e0b9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1606e0b9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e1f1c1fe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e1f1c1fe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1606e0b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1606e0b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1606e0b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1606e0b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1606e0b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1606e0b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c1606e0b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c1606e0b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c1606e0b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c1606e0b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c1606e0b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c1606e0b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c1606e0b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c1606e0b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c1606e0b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c1606e0b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32725" y="675050"/>
            <a:ext cx="45861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Image File Cover_William Not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944" cy="51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/>
        </p:nvSpPr>
        <p:spPr>
          <a:xfrm>
            <a:off x="5545121" y="3782932"/>
            <a:ext cx="1980900" cy="11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cs typeface="Helvetica Neue"/>
              </a:rPr>
              <a:t>Opening page from the pamphlet “Photography: Things You Ought to Know” by William </a:t>
            </a:r>
            <a:r>
              <a:rPr lang="en-US" sz="1100" b="1" dirty="0" err="1">
                <a:latin typeface="Helvetica Neue"/>
                <a:cs typeface="Helvetica Neue"/>
              </a:rPr>
              <a:t>Notman</a:t>
            </a:r>
            <a:r>
              <a:rPr lang="en-US" sz="1100" b="1" dirty="0">
                <a:latin typeface="Helvetica Neue"/>
                <a:cs typeface="Helvetica Neue"/>
              </a:rPr>
              <a:t>, after 1867. 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1" name="Google Shape;1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971" y="164382"/>
            <a:ext cx="344085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6184003" y="3768003"/>
            <a:ext cx="2334024" cy="10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cs typeface="Helvetica Neue"/>
              </a:rPr>
              <a:t>William </a:t>
            </a:r>
            <a:r>
              <a:rPr lang="en-US" sz="1100" b="1" dirty="0" err="1">
                <a:latin typeface="Helvetica Neue"/>
                <a:cs typeface="Helvetica Neue"/>
              </a:rPr>
              <a:t>Notman</a:t>
            </a:r>
            <a:r>
              <a:rPr lang="en-US" sz="1100" b="1" dirty="0">
                <a:latin typeface="Helvetica Neue"/>
                <a:cs typeface="Helvetica Neue"/>
              </a:rPr>
              <a:t>, </a:t>
            </a:r>
            <a:r>
              <a:rPr lang="en-US" sz="1100" b="1" i="1" dirty="0">
                <a:latin typeface="Helvetica Neue"/>
                <a:cs typeface="Helvetica Neue"/>
              </a:rPr>
              <a:t>Around the Camp Fire</a:t>
            </a:r>
            <a:r>
              <a:rPr lang="en-US" sz="1100" b="1" dirty="0">
                <a:latin typeface="Helvetica Neue"/>
                <a:cs typeface="Helvetica Neue"/>
              </a:rPr>
              <a:t>, Caribou Hunting series, Montreal, 1866. </a:t>
            </a:r>
            <a:r>
              <a:rPr lang="en-US" sz="1100" b="1" dirty="0" smtClean="0">
                <a:latin typeface="Helvetica Neue"/>
                <a:cs typeface="Helvetica Neue"/>
              </a:rPr>
              <a:t/>
            </a:r>
            <a:br>
              <a:rPr lang="en-US" sz="1100" b="1" dirty="0" smtClean="0">
                <a:latin typeface="Helvetica Neue"/>
                <a:cs typeface="Helvetica Neue"/>
              </a:rPr>
            </a:br>
            <a:r>
              <a:rPr lang="en-US" sz="1100" b="1" dirty="0" smtClean="0">
                <a:latin typeface="Helvetica Neue"/>
                <a:cs typeface="Helvetica Neue"/>
              </a:rPr>
              <a:t>A </a:t>
            </a:r>
            <a:r>
              <a:rPr lang="en-US" sz="1100" b="1" dirty="0">
                <a:latin typeface="Helvetica Neue"/>
                <a:cs typeface="Helvetica Neue"/>
              </a:rPr>
              <a:t>magnesium flare successfully lights this dark scene.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william-notman-around-the-camp-fire-caribou-hunting-series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2" y="335513"/>
            <a:ext cx="5659779" cy="449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9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5439083" y="3906304"/>
            <a:ext cx="2671616" cy="1170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William Notman, </a:t>
            </a:r>
            <a:r>
              <a:rPr lang="en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Notman &amp; Fraser </a:t>
            </a:r>
            <a:r>
              <a:rPr lang="en" sz="1100" b="1" i="1" dirty="0" smtClean="0">
                <a:latin typeface="Helvetica Neue"/>
                <a:ea typeface="Helvetica Neue"/>
                <a:cs typeface="Helvetica Neue"/>
                <a:sym typeface="Helvetica Neue"/>
              </a:rPr>
              <a:t>Photographic</a:t>
            </a:r>
            <a:r>
              <a:rPr lang="en-CA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100" b="1" i="1" dirty="0" smtClean="0">
                <a:latin typeface="Helvetica Neue"/>
                <a:ea typeface="Helvetica Neue"/>
                <a:cs typeface="Helvetica Neue"/>
                <a:sym typeface="Helvetica Neue"/>
              </a:rPr>
              <a:t>Studio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, Toronto, 1868. Notman advertised the offerings of the studio by lining the windows with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framed</a:t>
            </a:r>
            <a:r>
              <a:rPr lang="en-CA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photographs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071" y="142650"/>
            <a:ext cx="3553700" cy="485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5378116" y="3399192"/>
            <a:ext cx="2842869" cy="16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William Notman, </a:t>
            </a:r>
            <a:r>
              <a:rPr lang="en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Missie Alice Notman in Sleigh with Nurse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, Montreal, 1865. The edges of this photograph, in the area beyond the photographer’s black crop marks, reveal chemical residue from the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wet 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collodion process.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william-notman-missie-alice-notman-in-sleigh-with-nurse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47" y="156307"/>
            <a:ext cx="3459370" cy="4877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5295314" y="3379072"/>
            <a:ext cx="2935184" cy="143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William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Notman</a:t>
            </a:r>
            <a:r>
              <a:rPr lang="en-CA" sz="1100" b="1" i="1" dirty="0" smtClean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" sz="1100" b="1" i="1" dirty="0" smtClean="0">
                <a:latin typeface="Helvetica Neue"/>
                <a:ea typeface="Helvetica Neue"/>
                <a:cs typeface="Helvetica Neue"/>
                <a:sym typeface="Helvetica Neue"/>
              </a:rPr>
              <a:t>Lovell’s </a:t>
            </a:r>
            <a:r>
              <a:rPr lang="en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Group of Children Skating in </a:t>
            </a:r>
            <a:r>
              <a:rPr lang="en" sz="1100" b="1" i="1" dirty="0" smtClean="0">
                <a:latin typeface="Helvetica Neue"/>
                <a:ea typeface="Helvetica Neue"/>
                <a:cs typeface="Helvetica Neue"/>
                <a:sym typeface="Helvetica Neue"/>
              </a:rPr>
              <a:t>Costume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Montreal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, 1867. In the nineteenth century, people used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photographs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as 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statements of wealth and status.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Notman</a:t>
            </a:r>
            <a:r>
              <a:rPr lang="en-CA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’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studio would often provide elaborate and expensive costumes for his clients, </a:t>
            </a:r>
            <a:r>
              <a:rPr lang="en-CA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CA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to 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facilitate their desired look.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793" y="125212"/>
            <a:ext cx="3711050" cy="48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6379878" y="4020248"/>
            <a:ext cx="2569217" cy="1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William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Notman</a:t>
            </a:r>
            <a:r>
              <a:rPr lang="en-CA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100" b="1" i="1" dirty="0" smtClean="0">
                <a:latin typeface="Helvetica Neue"/>
                <a:ea typeface="Helvetica Neue"/>
                <a:cs typeface="Helvetica Neue"/>
                <a:sym typeface="Helvetica Neue"/>
              </a:rPr>
              <a:t>Skating </a:t>
            </a:r>
            <a:r>
              <a:rPr lang="en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Carnival, Victoria Rink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, Montreal, 1870. This image was created from hundreds of individual portraits.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283" y="964714"/>
            <a:ext cx="5907295" cy="39810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2;p16"/>
          <p:cNvSpPr txBox="1"/>
          <p:nvPr/>
        </p:nvSpPr>
        <p:spPr>
          <a:xfrm>
            <a:off x="152399" y="80962"/>
            <a:ext cx="2569217" cy="1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Learning Activity </a:t>
            </a:r>
            <a:r>
              <a:rPr lang="en-CA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#2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6147752" y="3866078"/>
            <a:ext cx="2365401" cy="1132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William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Notma</a:t>
            </a:r>
            <a:r>
              <a:rPr lang="en-CA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n, </a:t>
            </a:r>
            <a:r>
              <a:rPr lang="en" sz="1100" b="1" i="1" dirty="0" smtClean="0">
                <a:latin typeface="Helvetica Neue"/>
                <a:ea typeface="Helvetica Neue"/>
                <a:cs typeface="Helvetica Neue"/>
                <a:sym typeface="Helvetica Neue"/>
              </a:rPr>
              <a:t>Caribou </a:t>
            </a:r>
            <a:r>
              <a:rPr lang="en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Hunting, The Chance Shot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, Montreal, 1866. Notman was adept at recreating realistic winter scenes inside his studio.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893" y="836742"/>
            <a:ext cx="5268583" cy="41291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2;p16"/>
          <p:cNvSpPr txBox="1"/>
          <p:nvPr/>
        </p:nvSpPr>
        <p:spPr>
          <a:xfrm>
            <a:off x="152399" y="80962"/>
            <a:ext cx="2569217" cy="1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Learning Activity </a:t>
            </a:r>
            <a:r>
              <a:rPr lang="en-CA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#2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/>
        </p:nvSpPr>
        <p:spPr>
          <a:xfrm>
            <a:off x="5978195" y="3290712"/>
            <a:ext cx="2707558" cy="158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100" b="1" dirty="0">
                <a:latin typeface="Helvetica Neue"/>
                <a:cs typeface="Helvetica Neue"/>
              </a:rPr>
              <a:t>William </a:t>
            </a:r>
            <a:r>
              <a:rPr lang="en-US" sz="1100" b="1" dirty="0" err="1">
                <a:latin typeface="Helvetica Neue"/>
                <a:cs typeface="Helvetica Neue"/>
              </a:rPr>
              <a:t>Notman</a:t>
            </a:r>
            <a:r>
              <a:rPr lang="en-US" sz="1100" b="1" dirty="0">
                <a:latin typeface="Helvetica Neue"/>
                <a:cs typeface="Helvetica Neue"/>
              </a:rPr>
              <a:t>, Group of stereographs from the maple box, Saguenay and </a:t>
            </a:r>
            <a:r>
              <a:rPr lang="en-US" sz="1100" b="1" dirty="0" err="1">
                <a:latin typeface="Helvetica Neue"/>
                <a:cs typeface="Helvetica Neue"/>
              </a:rPr>
              <a:t>Rivière</a:t>
            </a:r>
            <a:r>
              <a:rPr lang="en-US" sz="1100" b="1" dirty="0">
                <a:latin typeface="Helvetica Neue"/>
                <a:cs typeface="Helvetica Neue"/>
              </a:rPr>
              <a:t>-du-Loup, Quebec, 1859–60. Stereoscopic photographs were one of the most popular </a:t>
            </a:r>
            <a:r>
              <a:rPr lang="en-US" sz="1100" b="1">
                <a:latin typeface="Helvetica Neue"/>
                <a:cs typeface="Helvetica Neue"/>
              </a:rPr>
              <a:t>photographic </a:t>
            </a:r>
            <a:r>
              <a:rPr lang="en-US" sz="1100" b="1" smtClean="0">
                <a:latin typeface="Helvetica Neue"/>
                <a:cs typeface="Helvetica Neue"/>
              </a:rPr>
              <a:t>formats.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ACI-William-Notman-Stereograph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7" y="563179"/>
            <a:ext cx="5482284" cy="4014146"/>
          </a:xfrm>
          <a:prstGeom prst="rect">
            <a:avLst/>
          </a:prstGeom>
        </p:spPr>
      </p:pic>
      <p:sp>
        <p:nvSpPr>
          <p:cNvPr id="4" name="Google Shape;72;p16"/>
          <p:cNvSpPr txBox="1"/>
          <p:nvPr/>
        </p:nvSpPr>
        <p:spPr>
          <a:xfrm>
            <a:off x="152399" y="80962"/>
            <a:ext cx="2569217" cy="1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Learning Activity </a:t>
            </a:r>
            <a:r>
              <a:rPr lang="en-CA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#2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3076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5214523" y="3395413"/>
            <a:ext cx="3034755" cy="148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William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Notma</a:t>
            </a:r>
            <a:r>
              <a:rPr lang="en-CA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n, </a:t>
            </a:r>
            <a:r>
              <a:rPr lang="en" sz="1100" b="1" i="1" dirty="0" smtClean="0">
                <a:latin typeface="Helvetica Neue"/>
                <a:ea typeface="Helvetica Neue"/>
                <a:cs typeface="Helvetica Neue"/>
                <a:sym typeface="Helvetica Neue"/>
              </a:rPr>
              <a:t>Adolphe </a:t>
            </a:r>
            <a:r>
              <a:rPr lang="en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Vogt, John Fraser and Henry Sandham, </a:t>
            </a:r>
            <a:r>
              <a:rPr lang="en" sz="1100" b="1" i="1" dirty="0" smtClean="0">
                <a:latin typeface="Helvetica Neue"/>
                <a:ea typeface="Helvetica Neue"/>
                <a:cs typeface="Helvetica Neue"/>
                <a:sym typeface="Helvetica Neue"/>
              </a:rPr>
              <a:t>Notman</a:t>
            </a:r>
            <a:r>
              <a:rPr lang="en-CA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100" b="1" i="1" dirty="0" smtClean="0">
                <a:latin typeface="Helvetica Neue"/>
                <a:ea typeface="Helvetica Neue"/>
                <a:cs typeface="Helvetica Neue"/>
                <a:sym typeface="Helvetica Neue"/>
              </a:rPr>
              <a:t>Staff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, Montreal, 1868. Fraser led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Notman</a:t>
            </a:r>
            <a:r>
              <a:rPr lang="en-CA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’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art department, responsible for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painting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backdrops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, retouching negatives,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creating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composites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, and hand-colouring prints.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en-CA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department was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integral to the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studio</a:t>
            </a:r>
            <a:r>
              <a:rPr lang="en-CA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’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success.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115" y="132312"/>
            <a:ext cx="3388101" cy="487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/>
        </p:nvSpPr>
        <p:spPr>
          <a:xfrm>
            <a:off x="6109975" y="2672102"/>
            <a:ext cx="2467954" cy="200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cs typeface="Helvetica Neue"/>
              </a:rPr>
              <a:t>William </a:t>
            </a:r>
            <a:r>
              <a:rPr lang="en-US" sz="1100" b="1" dirty="0" err="1">
                <a:latin typeface="Helvetica Neue"/>
                <a:cs typeface="Helvetica Neue"/>
              </a:rPr>
              <a:t>Notman</a:t>
            </a:r>
            <a:r>
              <a:rPr lang="en-US" sz="1100" b="1" dirty="0">
                <a:latin typeface="Helvetica Neue"/>
                <a:cs typeface="Helvetica Neue"/>
              </a:rPr>
              <a:t>, </a:t>
            </a:r>
            <a:r>
              <a:rPr lang="en-US" sz="1100" b="1" i="1" dirty="0">
                <a:latin typeface="Helvetica Neue"/>
                <a:cs typeface="Helvetica Neue"/>
              </a:rPr>
              <a:t>Mr. Collins’ Sleigh at </a:t>
            </a:r>
            <a:r>
              <a:rPr lang="en-US" sz="1100" b="1" i="1" dirty="0" err="1">
                <a:latin typeface="Helvetica Neue"/>
                <a:cs typeface="Helvetica Neue"/>
              </a:rPr>
              <a:t>Notman’s</a:t>
            </a:r>
            <a:r>
              <a:rPr lang="en-US" sz="1100" b="1" i="1" dirty="0">
                <a:latin typeface="Helvetica Neue"/>
                <a:cs typeface="Helvetica Neue"/>
              </a:rPr>
              <a:t> Studio, </a:t>
            </a:r>
            <a:r>
              <a:rPr lang="en-US" sz="1100" b="1" i="1" dirty="0" err="1">
                <a:latin typeface="Helvetica Neue"/>
                <a:cs typeface="Helvetica Neue"/>
              </a:rPr>
              <a:t>Bleury</a:t>
            </a:r>
            <a:r>
              <a:rPr lang="en-US" sz="1100" b="1" i="1" dirty="0">
                <a:latin typeface="Helvetica Neue"/>
                <a:cs typeface="Helvetica Neue"/>
              </a:rPr>
              <a:t> Street</a:t>
            </a:r>
            <a:r>
              <a:rPr lang="en-US" sz="1100" b="1" dirty="0">
                <a:latin typeface="Helvetica Neue"/>
                <a:cs typeface="Helvetica Neue"/>
              </a:rPr>
              <a:t>, Montreal, 1868–69</a:t>
            </a:r>
            <a:r>
              <a:rPr lang="en-US" sz="1100" b="1" dirty="0" smtClean="0">
                <a:latin typeface="Helvetica Neue"/>
                <a:cs typeface="Helvetica Neue"/>
              </a:rPr>
              <a:t>. </a:t>
            </a:r>
            <a:r>
              <a:rPr lang="en-US" sz="1100" b="1" dirty="0" err="1" smtClean="0">
                <a:latin typeface="Helvetica Neue"/>
                <a:cs typeface="Helvetica Neue"/>
              </a:rPr>
              <a:t>Notman’s</a:t>
            </a:r>
            <a:r>
              <a:rPr lang="en-US" sz="1100" b="1" dirty="0" smtClean="0">
                <a:latin typeface="Helvetica Neue"/>
                <a:cs typeface="Helvetica Neue"/>
              </a:rPr>
              <a:t> </a:t>
            </a:r>
            <a:r>
              <a:rPr lang="en-US" sz="1100" b="1" dirty="0">
                <a:latin typeface="Helvetica Neue"/>
                <a:cs typeface="Helvetica Neue"/>
              </a:rPr>
              <a:t>sign advertising himself as “Photographer to the Queen” was strategically placed above the studio door and often ended up in </a:t>
            </a:r>
            <a:r>
              <a:rPr lang="en-US" sz="1100" b="1" dirty="0" smtClean="0">
                <a:latin typeface="Helvetica Neue"/>
                <a:cs typeface="Helvetica Neue"/>
              </a:rPr>
              <a:t>clients’ </a:t>
            </a:r>
            <a:r>
              <a:rPr lang="en-US" sz="1100" b="1" dirty="0">
                <a:latin typeface="Helvetica Neue"/>
                <a:cs typeface="Helvetica Neue"/>
              </a:rPr>
              <a:t>photographs, like this one. </a:t>
            </a:r>
            <a:r>
              <a:rPr lang="en-US" sz="1100" b="1" dirty="0" smtClean="0">
                <a:latin typeface="Helvetica Neue"/>
                <a:cs typeface="Helvetica Neue"/>
              </a:rPr>
              <a:t>It was a successful </a:t>
            </a:r>
            <a:r>
              <a:rPr lang="en-US" sz="1100" b="1" dirty="0">
                <a:latin typeface="Helvetica Neue"/>
                <a:cs typeface="Helvetica Neue"/>
              </a:rPr>
              <a:t>way to freely market himself.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70" y="510156"/>
            <a:ext cx="5690880" cy="4162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5369912" y="3906307"/>
            <a:ext cx="2668896" cy="1251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William Notman, </a:t>
            </a:r>
            <a:r>
              <a:rPr lang="en" sz="1100" b="1" i="1" dirty="0" smtClean="0">
                <a:latin typeface="Helvetica Neue"/>
                <a:ea typeface="Helvetica Neue"/>
                <a:cs typeface="Helvetica Neue"/>
                <a:sym typeface="Helvetica Neue"/>
              </a:rPr>
              <a:t>William Notman,</a:t>
            </a:r>
            <a:r>
              <a:rPr lang="en-CA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100" b="1" i="1" dirty="0" smtClean="0">
                <a:latin typeface="Helvetica Neue"/>
                <a:ea typeface="Helvetica Neue"/>
                <a:cs typeface="Helvetica Neue"/>
                <a:sym typeface="Helvetica Neue"/>
              </a:rPr>
              <a:t>Photographer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, Montreal, 1863. With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this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ornate 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setting and his fine clothes,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Notman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presents 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himself as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dignified</a:t>
            </a:r>
            <a:r>
              <a:rPr lang="en-CA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businessman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362" y="134275"/>
            <a:ext cx="3593001" cy="48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5501124" y="3732052"/>
            <a:ext cx="2190258" cy="10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cs typeface="Helvetica Neue"/>
              </a:rPr>
              <a:t>William </a:t>
            </a:r>
            <a:r>
              <a:rPr lang="en-US" sz="1100" b="1" dirty="0" err="1">
                <a:latin typeface="Helvetica Neue"/>
                <a:cs typeface="Helvetica Neue"/>
              </a:rPr>
              <a:t>Notman</a:t>
            </a:r>
            <a:r>
              <a:rPr lang="en-US" sz="1100" b="1" dirty="0">
                <a:latin typeface="Helvetica Neue"/>
                <a:cs typeface="Helvetica Neue"/>
              </a:rPr>
              <a:t>, </a:t>
            </a:r>
            <a:r>
              <a:rPr lang="en-US" sz="1100" b="1" i="1" dirty="0">
                <a:latin typeface="Helvetica Neue"/>
                <a:cs typeface="Helvetica Neue"/>
              </a:rPr>
              <a:t>Miss H. </a:t>
            </a:r>
            <a:r>
              <a:rPr lang="en-US" sz="1100" b="1" i="1" dirty="0" err="1">
                <a:latin typeface="Helvetica Neue"/>
                <a:cs typeface="Helvetica Neue"/>
              </a:rPr>
              <a:t>Frothingham</a:t>
            </a:r>
            <a:r>
              <a:rPr lang="en-US" sz="1100" b="1" dirty="0">
                <a:latin typeface="Helvetica Neue"/>
                <a:cs typeface="Helvetica Neue"/>
              </a:rPr>
              <a:t>, Montreal, 1871. The footrest would have helped keep the sitter comfortable during the long exposure process. 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483" y="124786"/>
            <a:ext cx="3901550" cy="489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/>
        </p:nvSpPr>
        <p:spPr>
          <a:xfrm>
            <a:off x="5241606" y="3972256"/>
            <a:ext cx="21306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William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Notman</a:t>
            </a:r>
            <a:r>
              <a:rPr lang="en-CA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" sz="1100" b="1" i="1" dirty="0" smtClean="0">
                <a:latin typeface="Helvetica Neue"/>
                <a:ea typeface="Helvetica Neue"/>
                <a:cs typeface="Helvetica Neue"/>
                <a:sym typeface="Helvetica Neue"/>
              </a:rPr>
              <a:t>Master </a:t>
            </a:r>
            <a:r>
              <a:rPr lang="en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Hugh Allan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Montreal,</a:t>
            </a:r>
            <a:endParaRPr sz="1100" b="1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1867. This photograph would</a:t>
            </a:r>
            <a:endParaRPr sz="1100" b="1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have 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been hand painted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after it was developed.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3" name="Google Shape;1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751" y="105950"/>
            <a:ext cx="3392750" cy="493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5652149" y="3957726"/>
            <a:ext cx="1983000" cy="1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cs typeface="Helvetica Neue"/>
              </a:rPr>
              <a:t>William </a:t>
            </a:r>
            <a:r>
              <a:rPr lang="en-US" sz="1100" b="1" dirty="0" err="1">
                <a:latin typeface="Helvetica Neue"/>
                <a:cs typeface="Helvetica Neue"/>
              </a:rPr>
              <a:t>Notman</a:t>
            </a:r>
            <a:r>
              <a:rPr lang="en-US" sz="1100" b="1" dirty="0">
                <a:latin typeface="Helvetica Neue"/>
                <a:cs typeface="Helvetica Neue"/>
              </a:rPr>
              <a:t> &amp; Son, </a:t>
            </a:r>
            <a:r>
              <a:rPr lang="en-US" sz="1100" b="1" i="1" dirty="0">
                <a:latin typeface="Helvetica Neue"/>
                <a:cs typeface="Helvetica Neue"/>
              </a:rPr>
              <a:t>The Bounce</a:t>
            </a:r>
            <a:r>
              <a:rPr lang="en-US" sz="1100" b="1" dirty="0">
                <a:latin typeface="Helvetica Neue"/>
                <a:cs typeface="Helvetica Neue"/>
              </a:rPr>
              <a:t>, Montreal Snowshoe Club, 1886. </a:t>
            </a:r>
            <a:r>
              <a:rPr lang="en-US" sz="1100" b="1" dirty="0" smtClean="0">
                <a:latin typeface="Helvetica Neue"/>
                <a:cs typeface="Helvetica Neue"/>
              </a:rPr>
              <a:t/>
            </a:r>
            <a:br>
              <a:rPr lang="en-US" sz="1100" b="1" dirty="0" smtClean="0">
                <a:latin typeface="Helvetica Neue"/>
                <a:cs typeface="Helvetica Neue"/>
              </a:rPr>
            </a:br>
            <a:r>
              <a:rPr lang="en-US" sz="1100" b="1" dirty="0" smtClean="0">
                <a:latin typeface="Helvetica Neue"/>
                <a:cs typeface="Helvetica Neue"/>
              </a:rPr>
              <a:t>An </a:t>
            </a:r>
            <a:r>
              <a:rPr lang="en-US" sz="1100" b="1" dirty="0">
                <a:latin typeface="Helvetica Neue"/>
                <a:cs typeface="Helvetica Neue"/>
              </a:rPr>
              <a:t>example of </a:t>
            </a:r>
            <a:r>
              <a:rPr lang="en-US" sz="1100" b="1" dirty="0" err="1">
                <a:latin typeface="Helvetica Neue"/>
                <a:cs typeface="Helvetica Neue"/>
              </a:rPr>
              <a:t>Notman’s</a:t>
            </a:r>
            <a:r>
              <a:rPr lang="en-US" sz="1100" b="1" dirty="0">
                <a:latin typeface="Helvetica Neue"/>
                <a:cs typeface="Helvetica Neue"/>
              </a:rPr>
              <a:t> composite technique. 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9" name="Google Shape;1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083" y="108257"/>
            <a:ext cx="3669250" cy="489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/>
        </p:nvSpPr>
        <p:spPr>
          <a:xfrm>
            <a:off x="5345831" y="4484169"/>
            <a:ext cx="24078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Front of a Notman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carte-de-visite, 1876.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5" name="Google Shape;1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6469" y="60325"/>
            <a:ext cx="3246274" cy="489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/>
        </p:nvSpPr>
        <p:spPr>
          <a:xfrm>
            <a:off x="5475947" y="4523669"/>
            <a:ext cx="20538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 of a Notman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carte-de-visite, 1876.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1" name="Google Shape;1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147" y="117654"/>
            <a:ext cx="3224500" cy="488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/>
        </p:nvSpPr>
        <p:spPr>
          <a:xfrm>
            <a:off x="6866424" y="3834409"/>
            <a:ext cx="2030700" cy="112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William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Notm</a:t>
            </a:r>
            <a:r>
              <a:rPr lang="en-CA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an, </a:t>
            </a:r>
            <a:r>
              <a:rPr lang="en" sz="1100" b="1" i="1" dirty="0" smtClean="0">
                <a:latin typeface="Helvetica Neue"/>
                <a:ea typeface="Helvetica Neue"/>
                <a:cs typeface="Helvetica Neue"/>
                <a:sym typeface="Helvetica Neue"/>
              </a:rPr>
              <a:t>Chaudière </a:t>
            </a:r>
            <a:r>
              <a:rPr lang="en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Falls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, Ottawa, 1870. Scenic views were a mainstay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of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nineteenth-century 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photography.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06. william-notman-chaudire-falls-k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89" y="235157"/>
            <a:ext cx="6384876" cy="4673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/>
        </p:nvSpPr>
        <p:spPr>
          <a:xfrm>
            <a:off x="5978195" y="3290712"/>
            <a:ext cx="2707558" cy="158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100" b="1" dirty="0">
                <a:latin typeface="Helvetica Neue"/>
                <a:cs typeface="Helvetica Neue"/>
              </a:rPr>
              <a:t>William </a:t>
            </a:r>
            <a:r>
              <a:rPr lang="en-US" sz="1100" b="1" dirty="0" err="1">
                <a:latin typeface="Helvetica Neue"/>
                <a:cs typeface="Helvetica Neue"/>
              </a:rPr>
              <a:t>Notman</a:t>
            </a:r>
            <a:r>
              <a:rPr lang="en-US" sz="1100" b="1" dirty="0">
                <a:latin typeface="Helvetica Neue"/>
                <a:cs typeface="Helvetica Neue"/>
              </a:rPr>
              <a:t>, Group of stereographs from the maple box, Saguenay and </a:t>
            </a:r>
            <a:r>
              <a:rPr lang="en-US" sz="1100" b="1" dirty="0" err="1">
                <a:latin typeface="Helvetica Neue"/>
                <a:cs typeface="Helvetica Neue"/>
              </a:rPr>
              <a:t>Rivière</a:t>
            </a:r>
            <a:r>
              <a:rPr lang="en-US" sz="1100" b="1" dirty="0">
                <a:latin typeface="Helvetica Neue"/>
                <a:cs typeface="Helvetica Neue"/>
              </a:rPr>
              <a:t>-du-Loup, Quebec, 1859–60. Stereoscopic photographs were one of the most popular photographic </a:t>
            </a:r>
            <a:r>
              <a:rPr lang="en-US" sz="1100" b="1" dirty="0" smtClean="0">
                <a:latin typeface="Helvetica Neue"/>
                <a:cs typeface="Helvetica Neue"/>
              </a:rPr>
              <a:t>formats.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ACI-William-Notman-Stereograph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7" y="563179"/>
            <a:ext cx="5482284" cy="401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3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/>
        </p:nvSpPr>
        <p:spPr>
          <a:xfrm>
            <a:off x="5314828" y="4241815"/>
            <a:ext cx="2652107" cy="66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100" b="1" dirty="0" err="1">
                <a:latin typeface="Helvetica Neue"/>
                <a:cs typeface="Helvetica Neue"/>
              </a:rPr>
              <a:t>Notman</a:t>
            </a:r>
            <a:r>
              <a:rPr lang="en-US" sz="1100" b="1" dirty="0">
                <a:latin typeface="Helvetica Neue"/>
                <a:cs typeface="Helvetica Neue"/>
              </a:rPr>
              <a:t> Photographic Co. Ltd., </a:t>
            </a:r>
            <a:r>
              <a:rPr lang="en-US" sz="1100" b="1" i="1" dirty="0">
                <a:latin typeface="Helvetica Neue"/>
                <a:cs typeface="Helvetica Neue"/>
              </a:rPr>
              <a:t>William </a:t>
            </a:r>
            <a:r>
              <a:rPr lang="en-US" sz="1100" b="1" i="1" dirty="0" err="1">
                <a:latin typeface="Helvetica Neue"/>
                <a:cs typeface="Helvetica Neue"/>
              </a:rPr>
              <a:t>Notman</a:t>
            </a:r>
            <a:r>
              <a:rPr lang="en-US" sz="1100" b="1" i="1" dirty="0">
                <a:latin typeface="Helvetica Neue"/>
                <a:cs typeface="Helvetica Neue"/>
              </a:rPr>
              <a:t>, Photographer</a:t>
            </a:r>
            <a:r>
              <a:rPr lang="en-US" sz="1100" b="1" dirty="0">
                <a:latin typeface="Helvetica Neue"/>
                <a:cs typeface="Helvetica Neue"/>
              </a:rPr>
              <a:t>, Boston</a:t>
            </a:r>
            <a:r>
              <a:rPr lang="en-US" sz="1100" b="1" dirty="0" smtClean="0">
                <a:latin typeface="Helvetica Neue"/>
                <a:cs typeface="Helvetica Neue"/>
              </a:rPr>
              <a:t>, c.1888</a:t>
            </a:r>
            <a:r>
              <a:rPr lang="en-US" sz="1100" b="1" dirty="0">
                <a:latin typeface="Helvetica Neue"/>
                <a:cs typeface="Helvetica Neue"/>
              </a:rPr>
              <a:t>. 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william-notman-portrait-boston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47" y="155772"/>
            <a:ext cx="3503732" cy="4748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/>
        </p:nvSpPr>
        <p:spPr>
          <a:xfrm>
            <a:off x="6848309" y="3495901"/>
            <a:ext cx="2295691" cy="1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100" b="1" dirty="0" smtClean="0">
                <a:latin typeface="Helvetica Neue"/>
                <a:cs typeface="Helvetica Neue"/>
              </a:rPr>
              <a:t>William </a:t>
            </a:r>
            <a:r>
              <a:rPr lang="en-US" sz="1100" b="1" dirty="0" err="1">
                <a:latin typeface="Helvetica Neue"/>
                <a:cs typeface="Helvetica Neue"/>
              </a:rPr>
              <a:t>Notman</a:t>
            </a:r>
            <a:r>
              <a:rPr lang="en-US" sz="1100" b="1" dirty="0">
                <a:latin typeface="Helvetica Neue"/>
                <a:cs typeface="Helvetica Neue"/>
              </a:rPr>
              <a:t>, </a:t>
            </a:r>
            <a:r>
              <a:rPr lang="en-US" sz="1100" b="1" i="1" dirty="0">
                <a:latin typeface="Helvetica Neue"/>
                <a:cs typeface="Helvetica Neue"/>
              </a:rPr>
              <a:t>Young Ladies of </a:t>
            </a:r>
            <a:r>
              <a:rPr lang="en-US" sz="1100" b="1" i="1" dirty="0" err="1">
                <a:latin typeface="Helvetica Neue"/>
                <a:cs typeface="Helvetica Neue"/>
              </a:rPr>
              <a:t>Notman’s</a:t>
            </a:r>
            <a:r>
              <a:rPr lang="en-US" sz="1100" b="1" i="1" dirty="0">
                <a:latin typeface="Helvetica Neue"/>
                <a:cs typeface="Helvetica Neue"/>
              </a:rPr>
              <a:t> Printing Room</a:t>
            </a:r>
            <a:r>
              <a:rPr lang="en-US" sz="1100" b="1" dirty="0">
                <a:latin typeface="Helvetica Neue"/>
                <a:cs typeface="Helvetica Neue"/>
              </a:rPr>
              <a:t>, 1876. </a:t>
            </a:r>
            <a:r>
              <a:rPr lang="en-US" sz="1100" b="1" dirty="0" err="1">
                <a:latin typeface="Helvetica Neue"/>
                <a:cs typeface="Helvetica Neue"/>
              </a:rPr>
              <a:t>Notman</a:t>
            </a:r>
            <a:r>
              <a:rPr lang="en-US" sz="1100" b="1" dirty="0">
                <a:latin typeface="Helvetica Neue"/>
                <a:cs typeface="Helvetica Neue"/>
              </a:rPr>
              <a:t> had a large staff, all of whom contributed to the running of the studio and photographic production</a:t>
            </a:r>
            <a:r>
              <a:rPr lang="en-US" sz="1100" b="1" dirty="0" smtClean="0">
                <a:latin typeface="Helvetica Neue"/>
                <a:cs typeface="Helvetica Neue"/>
              </a:rPr>
              <a:t>. 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7" name="Google Shape;1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410" y="152400"/>
            <a:ext cx="6413924" cy="4841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23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6147752" y="3866078"/>
            <a:ext cx="2663305" cy="1132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William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Notma</a:t>
            </a:r>
            <a:r>
              <a:rPr lang="en-CA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n, </a:t>
            </a:r>
            <a:r>
              <a:rPr lang="en" sz="1100" b="1" i="1" dirty="0" smtClean="0">
                <a:latin typeface="Helvetica Neue"/>
                <a:ea typeface="Helvetica Neue"/>
                <a:cs typeface="Helvetica Neue"/>
                <a:sym typeface="Helvetica Neue"/>
              </a:rPr>
              <a:t>Caribou </a:t>
            </a:r>
            <a:r>
              <a:rPr lang="en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Hunting, The Chance Shot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, Montreal, 1866. Notman created elaborate settings and also provided costumes for his elite clientele.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746" y="528259"/>
            <a:ext cx="5649663" cy="4426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005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/>
        </p:nvSpPr>
        <p:spPr>
          <a:xfrm>
            <a:off x="5356619" y="3738548"/>
            <a:ext cx="2406644" cy="128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cs typeface="Helvetica Neue"/>
              </a:rPr>
              <a:t>William </a:t>
            </a:r>
            <a:r>
              <a:rPr lang="en-US" sz="1100" b="1" dirty="0" err="1">
                <a:latin typeface="Helvetica Neue"/>
                <a:cs typeface="Helvetica Neue"/>
              </a:rPr>
              <a:t>Notman</a:t>
            </a:r>
            <a:r>
              <a:rPr lang="en-US" sz="1100" b="1" dirty="0">
                <a:latin typeface="Helvetica Neue"/>
                <a:cs typeface="Helvetica Neue"/>
              </a:rPr>
              <a:t> &amp; Son, </a:t>
            </a:r>
            <a:r>
              <a:rPr lang="en-US" sz="1100" b="1" dirty="0" smtClean="0">
                <a:latin typeface="Helvetica Neue"/>
                <a:cs typeface="Helvetica Neue"/>
              </a:rPr>
              <a:t/>
            </a:r>
            <a:br>
              <a:rPr lang="en-US" sz="1100" b="1" dirty="0" smtClean="0">
                <a:latin typeface="Helvetica Neue"/>
                <a:cs typeface="Helvetica Neue"/>
              </a:rPr>
            </a:br>
            <a:r>
              <a:rPr lang="en-US" sz="1100" b="1" i="1" dirty="0" smtClean="0">
                <a:latin typeface="Helvetica Neue"/>
                <a:cs typeface="Helvetica Neue"/>
              </a:rPr>
              <a:t>Sitting </a:t>
            </a:r>
            <a:r>
              <a:rPr lang="en-US" sz="1100" b="1" i="1" dirty="0">
                <a:latin typeface="Helvetica Neue"/>
                <a:cs typeface="Helvetica Neue"/>
              </a:rPr>
              <a:t>Bull</a:t>
            </a:r>
            <a:r>
              <a:rPr lang="en-US" sz="1100" b="1" dirty="0">
                <a:latin typeface="Helvetica Neue"/>
                <a:cs typeface="Helvetica Neue"/>
              </a:rPr>
              <a:t>, Montreal, 1885. </a:t>
            </a:r>
            <a:r>
              <a:rPr lang="en-US" sz="1100" b="1" dirty="0" err="1">
                <a:latin typeface="Helvetica Neue"/>
                <a:cs typeface="Helvetica Neue"/>
              </a:rPr>
              <a:t>Notman</a:t>
            </a:r>
            <a:r>
              <a:rPr lang="en-US" sz="1100" b="1" dirty="0">
                <a:latin typeface="Helvetica Neue"/>
                <a:cs typeface="Helvetica Neue"/>
              </a:rPr>
              <a:t> photographed the famed Lakota Sioux holy man and Indian rights activist during his visit to Canada.</a:t>
            </a:r>
            <a:endParaRPr sz="1100" b="1" dirty="0">
              <a:solidFill>
                <a:schemeClr val="dk1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3" name="Google Shape;1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1449" y="109350"/>
            <a:ext cx="3657500" cy="49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6362879" y="3690000"/>
            <a:ext cx="2685031" cy="1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William </a:t>
            </a:r>
            <a:r>
              <a:rPr lang="en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Notman</a:t>
            </a:r>
            <a:r>
              <a:rPr lang="en-CA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" sz="1100" b="1" i="1" dirty="0" smtClean="0">
                <a:latin typeface="Helvetica Neue"/>
                <a:ea typeface="Helvetica Neue"/>
                <a:cs typeface="Helvetica Neue"/>
                <a:sym typeface="Helvetica Neue"/>
              </a:rPr>
              <a:t>Framework </a:t>
            </a:r>
            <a:r>
              <a:rPr lang="en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of Tube and Staging Looking In, Victoria Bridge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, Montreal, 1859. Notman famously photographed the construction of this new bridge linking Canada and the US.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548" y="483301"/>
            <a:ext cx="6003633" cy="4537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74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/>
        </p:nvSpPr>
        <p:spPr>
          <a:xfrm>
            <a:off x="6005547" y="4507747"/>
            <a:ext cx="2614454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100" b="1" dirty="0">
                <a:latin typeface="Helvetica Neue"/>
                <a:cs typeface="Helvetica Neue"/>
              </a:rPr>
              <a:t>William </a:t>
            </a:r>
            <a:r>
              <a:rPr lang="en-US" sz="1100" b="1" dirty="0" err="1">
                <a:latin typeface="Helvetica Neue"/>
                <a:cs typeface="Helvetica Neue"/>
              </a:rPr>
              <a:t>Notman</a:t>
            </a:r>
            <a:r>
              <a:rPr lang="en-US" sz="1100" b="1" dirty="0">
                <a:latin typeface="Helvetica Neue"/>
                <a:cs typeface="Helvetica Neue"/>
              </a:rPr>
              <a:t>, </a:t>
            </a:r>
            <a:r>
              <a:rPr lang="en-US" sz="1100" b="1" i="1" dirty="0" smtClean="0">
                <a:latin typeface="Helvetica Neue"/>
                <a:cs typeface="Helvetica Neue"/>
              </a:rPr>
              <a:t>William </a:t>
            </a:r>
            <a:r>
              <a:rPr lang="en-US" sz="1100" b="1" i="1" dirty="0" err="1">
                <a:latin typeface="Helvetica Neue"/>
                <a:cs typeface="Helvetica Neue"/>
              </a:rPr>
              <a:t>Notman</a:t>
            </a:r>
            <a:r>
              <a:rPr lang="en-US" sz="1100" b="1" i="1" dirty="0">
                <a:latin typeface="Helvetica Neue"/>
                <a:cs typeface="Helvetica Neue"/>
              </a:rPr>
              <a:t> and Family</a:t>
            </a:r>
            <a:r>
              <a:rPr lang="en-US" sz="1100" b="1" dirty="0">
                <a:latin typeface="Helvetica Neue"/>
                <a:cs typeface="Helvetica Neue"/>
              </a:rPr>
              <a:t>, Montreal, 1859. 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9" name="Google Shape;1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144" y="121013"/>
            <a:ext cx="4356850" cy="490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/>
        </p:nvSpPr>
        <p:spPr>
          <a:xfrm>
            <a:off x="5919213" y="3916957"/>
            <a:ext cx="2023757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100" b="1" dirty="0" err="1">
                <a:latin typeface="Helvetica Neue"/>
                <a:cs typeface="Helvetica Neue"/>
              </a:rPr>
              <a:t>Notman</a:t>
            </a:r>
            <a:r>
              <a:rPr lang="en-US" sz="1100" b="1" dirty="0">
                <a:latin typeface="Helvetica Neue"/>
                <a:cs typeface="Helvetica Neue"/>
              </a:rPr>
              <a:t> &amp; </a:t>
            </a:r>
            <a:r>
              <a:rPr lang="en-US" sz="1100" b="1" dirty="0" err="1">
                <a:latin typeface="Helvetica Neue"/>
                <a:cs typeface="Helvetica Neue"/>
              </a:rPr>
              <a:t>Sandham</a:t>
            </a:r>
            <a:r>
              <a:rPr lang="en-US" sz="1100" b="1" dirty="0">
                <a:latin typeface="Helvetica Neue"/>
                <a:cs typeface="Helvetica Neue"/>
              </a:rPr>
              <a:t>, </a:t>
            </a:r>
            <a:r>
              <a:rPr lang="en-US" sz="1100" b="1" i="1" dirty="0">
                <a:latin typeface="Helvetica Neue"/>
                <a:cs typeface="Helvetica Neue"/>
              </a:rPr>
              <a:t>William </a:t>
            </a:r>
            <a:r>
              <a:rPr lang="en-US" sz="1100" b="1" i="1" dirty="0" err="1">
                <a:latin typeface="Helvetica Neue"/>
                <a:cs typeface="Helvetica Neue"/>
              </a:rPr>
              <a:t>Notman</a:t>
            </a:r>
            <a:r>
              <a:rPr lang="en-US" sz="1100" b="1" i="1" dirty="0">
                <a:latin typeface="Helvetica Neue"/>
                <a:cs typeface="Helvetica Neue"/>
              </a:rPr>
              <a:t> Studio, </a:t>
            </a:r>
            <a:r>
              <a:rPr lang="en-US" sz="1100" b="1" i="1" dirty="0" smtClean="0">
                <a:latin typeface="Helvetica Neue"/>
                <a:cs typeface="Helvetica Neue"/>
              </a:rPr>
              <a:t/>
            </a:r>
            <a:br>
              <a:rPr lang="en-US" sz="1100" b="1" i="1" dirty="0" smtClean="0">
                <a:latin typeface="Helvetica Neue"/>
                <a:cs typeface="Helvetica Neue"/>
              </a:rPr>
            </a:br>
            <a:r>
              <a:rPr lang="en-US" sz="1100" b="1" i="1" dirty="0" smtClean="0">
                <a:latin typeface="Helvetica Neue"/>
                <a:cs typeface="Helvetica Neue"/>
              </a:rPr>
              <a:t>17 </a:t>
            </a:r>
            <a:r>
              <a:rPr lang="en-US" sz="1100" b="1" i="1" dirty="0" err="1">
                <a:latin typeface="Helvetica Neue"/>
                <a:cs typeface="Helvetica Neue"/>
              </a:rPr>
              <a:t>Bleury</a:t>
            </a:r>
            <a:r>
              <a:rPr lang="en-US" sz="1100" b="1" i="1" dirty="0">
                <a:latin typeface="Helvetica Neue"/>
                <a:cs typeface="Helvetica Neue"/>
              </a:rPr>
              <a:t> Street</a:t>
            </a:r>
            <a:r>
              <a:rPr lang="en-US" sz="1100" b="1" dirty="0">
                <a:latin typeface="Helvetica Neue"/>
                <a:cs typeface="Helvetica Neue"/>
              </a:rPr>
              <a:t>, Montreal, c</a:t>
            </a:r>
            <a:r>
              <a:rPr lang="en-US" sz="1100" b="1" dirty="0" smtClean="0">
                <a:latin typeface="Helvetica Neue"/>
                <a:cs typeface="Helvetica Neue"/>
              </a:rPr>
              <a:t>.1875</a:t>
            </a:r>
            <a:r>
              <a:rPr lang="en-US" sz="1100" b="1" dirty="0">
                <a:latin typeface="Helvetica Neue"/>
                <a:cs typeface="Helvetica Neue"/>
              </a:rPr>
              <a:t>. A view of clients entering the studio. 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5" name="Google Shape;1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070" y="152400"/>
            <a:ext cx="394264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661</Words>
  <Application>Microsoft Macintosh PowerPoint</Application>
  <PresentationFormat>On-screen Show (16:9)</PresentationFormat>
  <Paragraphs>34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Simone Wharton</cp:lastModifiedBy>
  <cp:revision>14</cp:revision>
  <dcterms:modified xsi:type="dcterms:W3CDTF">2019-09-12T23:48:48Z</dcterms:modified>
</cp:coreProperties>
</file>