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1"/>
  </p:sldMasterIdLst>
  <p:notesMasterIdLst>
    <p:notesMasterId r:id="rId35"/>
  </p:notesMasterIdLst>
  <p:sldIdLst>
    <p:sldId id="256" r:id="rId2"/>
    <p:sldId id="258" r:id="rId3"/>
    <p:sldId id="288" r:id="rId4"/>
    <p:sldId id="273" r:id="rId5"/>
    <p:sldId id="289" r:id="rId6"/>
    <p:sldId id="290" r:id="rId7"/>
    <p:sldId id="276" r:id="rId8"/>
    <p:sldId id="291" r:id="rId9"/>
    <p:sldId id="275" r:id="rId10"/>
    <p:sldId id="292" r:id="rId11"/>
    <p:sldId id="293" r:id="rId12"/>
    <p:sldId id="294" r:id="rId13"/>
    <p:sldId id="259" r:id="rId14"/>
    <p:sldId id="281" r:id="rId15"/>
    <p:sldId id="295" r:id="rId16"/>
    <p:sldId id="261" r:id="rId17"/>
    <p:sldId id="262" r:id="rId18"/>
    <p:sldId id="263" r:id="rId19"/>
    <p:sldId id="264" r:id="rId20"/>
    <p:sldId id="282" r:id="rId21"/>
    <p:sldId id="269" r:id="rId22"/>
    <p:sldId id="283" r:id="rId23"/>
    <p:sldId id="270" r:id="rId24"/>
    <p:sldId id="271" r:id="rId25"/>
    <p:sldId id="296" r:id="rId26"/>
    <p:sldId id="272" r:id="rId27"/>
    <p:sldId id="280" r:id="rId28"/>
    <p:sldId id="298" r:id="rId29"/>
    <p:sldId id="285" r:id="rId30"/>
    <p:sldId id="286" r:id="rId31"/>
    <p:sldId id="299" r:id="rId32"/>
    <p:sldId id="297" r:id="rId33"/>
    <p:sldId id="300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4"/>
  </p:normalViewPr>
  <p:slideViewPr>
    <p:cSldViewPr snapToGrid="0">
      <p:cViewPr>
        <p:scale>
          <a:sx n="90" d="100"/>
          <a:sy n="90" d="100"/>
        </p:scale>
        <p:origin x="-2264" y="-1448"/>
      </p:cViewPr>
      <p:guideLst>
        <p:guide orient="horz" pos="16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5700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498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498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7691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c1606e0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c1606e0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315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2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3923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29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c1606e0b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c1606e0b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c1606e0b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c1606e0b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32725" y="67505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Image File Cover_Women in the Second World W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7944" cy="51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1891763" y="4544933"/>
            <a:ext cx="5264818" cy="94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Canteen, Nijmegen, Holland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 recorded daily life for CWACs as well as the aftermath of the war.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molly-bobak-canteen-nijmegen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99" y="175954"/>
            <a:ext cx="5155864" cy="43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8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1595280" y="4481952"/>
            <a:ext cx="5571796" cy="59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Shediac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Beach (N.B.)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1972. While living in Fredericton,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made many bright and joyful paintings of people at the beach.</a:t>
            </a:r>
          </a:p>
        </p:txBody>
      </p:sp>
      <p:pic>
        <p:nvPicPr>
          <p:cNvPr id="3" name="Picture 2" descr="molly-bobak-shediac-new-brunswick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501" y="205150"/>
            <a:ext cx="5797498" cy="42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5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5157167" y="3320071"/>
            <a:ext cx="3396474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“Sergeant Deane,” November 25, 1942, from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1942–45.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Lamb’s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diary has headlines, editorials, special supplements, and interviews. On this page Lamb describes being a new recruit, from such universal things as trying to make friends and enjoying a day off, to the difficulties of being a woman in the male-dominated army of the mid-twentieth century.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="" xmlns:a16="http://schemas.microsoft.com/office/drawing/2014/main" id="{39510713-544F-D449-836D-DF4287744C63}"/>
              </a:ext>
            </a:extLst>
          </p:cNvPr>
          <p:cNvSpPr txBox="1"/>
          <p:nvPr/>
        </p:nvSpPr>
        <p:spPr>
          <a:xfrm>
            <a:off x="206516" y="122464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molly-bobak-wii0278-diary-rookie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83" y="465582"/>
            <a:ext cx="3036026" cy="452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8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5111193" y="3547964"/>
            <a:ext cx="3175557" cy="13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“A Typical Day in the Life of a C.W.A.C.,”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November 8</a:t>
            </a:r>
            <a:r>
              <a:rPr lang="en-CA" sz="1100" b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1943,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1942–45.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Lamb’s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wartime diary is unique for both its newspaper-style format and its chronicling of army life from a woman’s point of view.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39510713-544F-D449-836D-DF4287744C63}"/>
              </a:ext>
            </a:extLst>
          </p:cNvPr>
          <p:cNvSpPr txBox="1"/>
          <p:nvPr/>
        </p:nvSpPr>
        <p:spPr>
          <a:xfrm>
            <a:off x="206516" y="122464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molly-bobak-diary-typical-day-in-the-life-of-a-cwac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662" y="461958"/>
            <a:ext cx="3055047" cy="4534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;p18">
            <a:extLst>
              <a:ext uri="{FF2B5EF4-FFF2-40B4-BE49-F238E27FC236}">
                <a16:creationId xmlns="" xmlns:a16="http://schemas.microsoft.com/office/drawing/2014/main" id="{C69AAE2C-1726-6245-A086-2BA7BADDBBC4}"/>
              </a:ext>
            </a:extLst>
          </p:cNvPr>
          <p:cNvSpPr txBox="1"/>
          <p:nvPr/>
        </p:nvSpPr>
        <p:spPr>
          <a:xfrm>
            <a:off x="5222851" y="3773989"/>
            <a:ext cx="3236333" cy="94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“Private Lamb Has a Quiet Afternoon in the Canteen,” December 1, 1942, from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1942–45. Lamb depicts the canteen full to bursting, humorously captioning it “a quiet afternoon.”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39510713-544F-D449-836D-DF4287744C63}"/>
              </a:ext>
            </a:extLst>
          </p:cNvPr>
          <p:cNvSpPr txBox="1"/>
          <p:nvPr/>
        </p:nvSpPr>
        <p:spPr>
          <a:xfrm>
            <a:off x="206516" y="122464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molly-bobak-private-lamb-has-a-quiet-afternoon-in-the-canteen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31" y="486833"/>
            <a:ext cx="2998376" cy="44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0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;p18">
            <a:extLst>
              <a:ext uri="{FF2B5EF4-FFF2-40B4-BE49-F238E27FC236}">
                <a16:creationId xmlns="" xmlns:a16="http://schemas.microsoft.com/office/drawing/2014/main" id="{C69AAE2C-1726-6245-A086-2BA7BADDBBC4}"/>
              </a:ext>
            </a:extLst>
          </p:cNvPr>
          <p:cNvSpPr txBox="1"/>
          <p:nvPr/>
        </p:nvSpPr>
        <p:spPr>
          <a:xfrm>
            <a:off x="5222851" y="3773989"/>
            <a:ext cx="3236333" cy="94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“Gas Drill, Vermilion,” December 1942, from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</a:t>
            </a:r>
            <a:r>
              <a:rPr lang="en-CA" sz="1100" b="1" i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Records of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Private Lamb, M.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1942–45.</a:t>
            </a: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caption “guppies turn pro” indicates the reason for the central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figure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strutting with confidence in her gas mask during this drill.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39510713-544F-D449-836D-DF4287744C63}"/>
              </a:ext>
            </a:extLst>
          </p:cNvPr>
          <p:cNvSpPr txBox="1"/>
          <p:nvPr/>
        </p:nvSpPr>
        <p:spPr>
          <a:xfrm>
            <a:off x="206516" y="122464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molly-bobak-gas-drill-as-guppies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66" y="507999"/>
            <a:ext cx="2972201" cy="44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15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2199863" y="4387479"/>
            <a:ext cx="4953765" cy="756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Canteen, Nijmegen, Holland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 was tasked to document the activities of her fellow CWACs both during training in Canada and overseas.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39510713-544F-D449-836D-DF4287744C63}"/>
              </a:ext>
            </a:extLst>
          </p:cNvPr>
          <p:cNvSpPr txBox="1"/>
          <p:nvPr/>
        </p:nvSpPr>
        <p:spPr>
          <a:xfrm>
            <a:off x="206516" y="122464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molly-bobak-canteen-nijmegen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533737"/>
            <a:ext cx="4582584" cy="3850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2046576" y="4398216"/>
            <a:ext cx="4943270" cy="74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Gas Drill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1944. This painting demonstrates the group spirit of the CWACs as well as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Lamb’s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propensity for caricature.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39510713-544F-D449-836D-DF4287744C63}"/>
              </a:ext>
            </a:extLst>
          </p:cNvPr>
          <p:cNvSpPr txBox="1"/>
          <p:nvPr/>
        </p:nvSpPr>
        <p:spPr>
          <a:xfrm>
            <a:off x="206516" y="122464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molly-bobak-gas-drill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257" y="464003"/>
            <a:ext cx="4797986" cy="384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2037129" y="4386924"/>
            <a:ext cx="5006242" cy="49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CWACs Sorting Mail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Women performed activities far from the front lines, such as managing the mail rooms, that helped to maintain the war effort.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39510713-544F-D449-836D-DF4287744C63}"/>
              </a:ext>
            </a:extLst>
          </p:cNvPr>
          <p:cNvSpPr txBox="1"/>
          <p:nvPr/>
        </p:nvSpPr>
        <p:spPr>
          <a:xfrm>
            <a:off x="206516" y="122464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molly-bobak-cwacs-sorting-mail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485816"/>
            <a:ext cx="4791635" cy="382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5457722" y="4262315"/>
            <a:ext cx="2253900" cy="677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recruiting poster for the Canadian Women’s Army Corps, 1944.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="" xmlns:a16="http://schemas.microsoft.com/office/drawing/2014/main" id="{B9FAE387-DD93-EF41-B909-456FDAC3D802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#2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e003900663-v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1" y="512824"/>
            <a:ext cx="3206749" cy="4322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209009" y="3687024"/>
            <a:ext cx="2746401" cy="970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“Molly Lamb</a:t>
            </a: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Enters the Army,” November 22,</a:t>
            </a: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1942, from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</a:t>
            </a:r>
          </a:p>
          <a:p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 Records of Private Lamb, M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.,</a:t>
            </a:r>
            <a:r>
              <a:rPr lang="mr-IN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1942</a:t>
            </a:r>
            <a:r>
              <a:rPr lang="mr-IN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–45</a:t>
            </a:r>
            <a:r>
              <a:rPr lang="mr-IN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Lamb’s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illustrated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diary is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both personal and a historical</a:t>
            </a: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record of daily life as a CWAC.</a:t>
            </a:r>
          </a:p>
        </p:txBody>
      </p:sp>
      <p:pic>
        <p:nvPicPr>
          <p:cNvPr id="3" name="Picture 2" descr="molly-bobak-diary-youre-in-the-army-now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0" y="207671"/>
            <a:ext cx="3187053" cy="4747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5321100" y="3574966"/>
            <a:ext cx="3096278" cy="145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“For Ladies W110278 Presents 1943 Fall Fashions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,”1943,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</a:t>
            </a:r>
            <a:r>
              <a:rPr lang="en-CA" sz="1100" b="1" i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mr-IN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1942</a:t>
            </a:r>
            <a:r>
              <a:rPr lang="mr-IN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</a:t>
            </a:r>
            <a:r>
              <a:rPr lang="mr-IN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45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Using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caricature to poke fun at gender bias, this work was based on contemporary newspaper advertisements for women.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D90C805C-AB1D-5A4E-B16B-4FD362B1AAFA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#2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molly-bobak-fall-fashion-1943-contextual-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615" y="420858"/>
            <a:ext cx="3043627" cy="454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5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/>
        </p:nvSpPr>
        <p:spPr>
          <a:xfrm>
            <a:off x="6482211" y="3592147"/>
            <a:ext cx="2571750" cy="12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CWACs on Leave in Amsterdam, September, 1945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1946. This painting is indicative of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Bobak’s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later paintings of crowd scenes. Here she depicts a rare day off for her fellow CWACs.</a:t>
            </a:r>
          </a:p>
        </p:txBody>
      </p:sp>
      <p:pic>
        <p:nvPicPr>
          <p:cNvPr id="3" name="Picture 2" descr="molly-bobak-cwacs-on-leave-in-amsterdam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246643"/>
            <a:ext cx="5835306" cy="466926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5780363" y="3715916"/>
            <a:ext cx="2834470" cy="1321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Private Roy, Canadian Women’s Army Corps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1946. 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90551F31-F9D1-5441-A911-01F997316E01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#3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molly-bobak-private-roy-cwac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07" y="529167"/>
            <a:ext cx="3533093" cy="444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26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/>
        </p:nvSpPr>
        <p:spPr>
          <a:xfrm>
            <a:off x="1573477" y="4136836"/>
            <a:ext cx="5623190" cy="78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</a:t>
            </a:r>
            <a:r>
              <a:rPr lang="en-CA" sz="1100" b="1" i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The Base Post Office, Lot, Belgium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n.d.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From this sketch Lamb produced a larger finished oil painting. Sorting mail was an important task for the 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CWACs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it ensured that letters from both important officials and anxious family members reached their intended recipients.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0B7B29D-CAB6-A24F-AD7A-3930B2C48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377" y="221779"/>
            <a:ext cx="5458040" cy="38710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5425921" y="3713157"/>
            <a:ext cx="2564496" cy="128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Ruins,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Holborn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Street, London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Lamb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given a car and driver for six weeks, with complete freedom to travel anywhere she liked in order to document the aftermath of the war.</a:t>
            </a:r>
          </a:p>
        </p:txBody>
      </p:sp>
      <p:pic>
        <p:nvPicPr>
          <p:cNvPr id="3" name="Picture 2" descr="molly-bobak-ruins-holborn-st-london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83" y="180597"/>
            <a:ext cx="3342256" cy="4782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5690505" y="3713157"/>
            <a:ext cx="2422335" cy="128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Ruins of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Emmerich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Germany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The graffiti scrawled on the wall refers to the 3rd Canadian Infantry Division, which was given the nickname “the Water Rats” by General Bernard Montgomery.</a:t>
            </a:r>
          </a:p>
        </p:txBody>
      </p:sp>
      <p:pic>
        <p:nvPicPr>
          <p:cNvPr id="3" name="Picture 2" descr="molly-bobak-ruins-of-emmerich-german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157" y="140315"/>
            <a:ext cx="3411294" cy="48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1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/>
        </p:nvSpPr>
        <p:spPr>
          <a:xfrm>
            <a:off x="1626766" y="4409440"/>
            <a:ext cx="5912934" cy="73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Victory Japan Celebrations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1945.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man and woman are silhouetted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raging bonfire, celebrating the end of the war with comrades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civilians.</a:t>
            </a:r>
          </a:p>
        </p:txBody>
      </p:sp>
      <p:pic>
        <p:nvPicPr>
          <p:cNvPr id="3" name="Picture 2" descr="molly-bobak-japan-celebration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153" y="199440"/>
            <a:ext cx="5769680" cy="4203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5562490" y="3705419"/>
            <a:ext cx="3064617" cy="107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“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Renoir Lamb at Work 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Galiano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Wharf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(Coloured Supplement)” 1940, 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Daily Chore Girl—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Galiano’s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Dish Rag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1940. While working at Yellow Point Lodge Lamb 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depicted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her thoughts and the daily happenings in a newspaper-style illustrated diary.</a:t>
            </a:r>
          </a:p>
        </p:txBody>
      </p:sp>
      <p:pic>
        <p:nvPicPr>
          <p:cNvPr id="3" name="Picture 2" descr="molly-bobak-diary-her-and-painter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615" y="150944"/>
            <a:ext cx="3279248" cy="4841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5279118" y="3810389"/>
            <a:ext cx="2766016" cy="131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“Lamb’s 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Dreams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and 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Her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ntries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the Canadian Army Art Show,” January 1944, from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M.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1942–45. Here 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 reflects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 her artistic aspirations.</a:t>
            </a:r>
          </a:p>
        </p:txBody>
      </p:sp>
      <p:pic>
        <p:nvPicPr>
          <p:cNvPr id="4" name="Picture 3" descr="e006078929-v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1275" r="1619" b="1230"/>
          <a:stretch/>
        </p:blipFill>
        <p:spPr>
          <a:xfrm>
            <a:off x="1894417" y="391581"/>
            <a:ext cx="2995083" cy="45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6486075" y="3623433"/>
            <a:ext cx="2182338" cy="132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John, Dick, and the Queen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1977.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captures the exuberance of the crowd during Queen Elizabeth II’s official visit.</a:t>
            </a:r>
          </a:p>
        </p:txBody>
      </p:sp>
      <p:pic>
        <p:nvPicPr>
          <p:cNvPr id="2" name="Picture 1" descr="molly-bobak-john-dick-queen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69" y="370664"/>
            <a:ext cx="5447359" cy="45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8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492381" y="4054775"/>
            <a:ext cx="2714915" cy="970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Bath House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1946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In addition to her sketches and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diary Lamb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also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created finished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paintings depicting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activities of her fellow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CWACs.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molly-lamb-bobak-the-bath-house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366" y="178520"/>
            <a:ext cx="3865597" cy="47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9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4817326" y="3915358"/>
            <a:ext cx="3557896" cy="94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“A Jug of August Flowers,” 1977. A colourful illustration from 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Bobak’s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book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Wild Flowers of Canada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1978.</a:t>
            </a:r>
          </a:p>
        </p:txBody>
      </p:sp>
      <p:pic>
        <p:nvPicPr>
          <p:cNvPr id="2" name="Picture 1" descr="molly-bobak-jug-of-august-flower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414" y="215186"/>
            <a:ext cx="3375778" cy="47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1732766" y="3507966"/>
            <a:ext cx="5584529" cy="1520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Interior with Moroccan Carpet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1991. 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Bobak’s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interior scenes, unlike her crowd scenes, are quiet and devoid of people. The flowers are the protagonist at the centre of this painting.</a:t>
            </a:r>
          </a:p>
        </p:txBody>
      </p:sp>
      <p:pic>
        <p:nvPicPr>
          <p:cNvPr id="2" name="Picture 1" descr="molly-bobak-interior-moroccan-carpet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747" y="171245"/>
            <a:ext cx="5531005" cy="40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5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/>
        </p:nvSpPr>
        <p:spPr>
          <a:xfrm>
            <a:off x="1517553" y="4409440"/>
            <a:ext cx="6022147" cy="73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German Children in Bremen, Germany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This painting attests to the human casualties of war. Scenes of ruined towns depicted at nightfall are the only way Lamb portrayed violent subject matter.</a:t>
            </a:r>
          </a:p>
        </p:txBody>
      </p:sp>
      <p:pic>
        <p:nvPicPr>
          <p:cNvPr id="3" name="Picture 2" descr="molly-bobak-german-children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01" y="144842"/>
            <a:ext cx="6031398" cy="424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1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/>
        </p:nvSpPr>
        <p:spPr>
          <a:xfrm>
            <a:off x="1313303" y="4303607"/>
            <a:ext cx="6453894" cy="73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Signing Up for the Pacific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There is a sense of foreboding in this darkly lit painting. It appears the figure in the foreground has been recruited for the war efforts in Japan. A line forms as more sign their names.</a:t>
            </a:r>
          </a:p>
        </p:txBody>
      </p:sp>
      <p:pic>
        <p:nvPicPr>
          <p:cNvPr id="3" name="Picture 2" descr="molly-bobak-signing-up-for-the-pacific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924" y="307807"/>
            <a:ext cx="6346651" cy="39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2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/>
        </p:nvSpPr>
        <p:spPr>
          <a:xfrm>
            <a:off x="2020336" y="4731799"/>
            <a:ext cx="4298205" cy="54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painting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London, England, July 12, 1945.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0B84E30-BDE2-A341-88E3-25BD36A7B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979" y="138793"/>
            <a:ext cx="4898061" cy="454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1890794" y="4404945"/>
            <a:ext cx="5488355" cy="52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Gas Drill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1944.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Because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she was a member of the Canadian Women’s Army Corps, Lamb’s war paintings and diaries are an important statement on women’s involvement in the Second World War.</a:t>
            </a:r>
          </a:p>
        </p:txBody>
      </p:sp>
      <p:pic>
        <p:nvPicPr>
          <p:cNvPr id="4" name="Picture 3" descr="molly-bobak-gas-drill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965" y="273227"/>
            <a:ext cx="5062569" cy="40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8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1679244" y="4404945"/>
            <a:ext cx="5699906" cy="52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White Tulips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1956.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Bobak’s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oil paintings and watercolours of flowers are some of her most beloved works.</a:t>
            </a:r>
          </a:p>
        </p:txBody>
      </p:sp>
      <p:pic>
        <p:nvPicPr>
          <p:cNvPr id="3" name="Picture 2" descr="molly-bobak-white-tulip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216" y="282579"/>
            <a:ext cx="5671588" cy="40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/>
        </p:nvSpPr>
        <p:spPr>
          <a:xfrm>
            <a:off x="231304" y="4398217"/>
            <a:ext cx="8596901" cy="655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Great Kite Festival No. 2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n.d.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Bobak’s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favourite subject was crowd scenes. In particular she enjoyed capturing movement, such as kites or flags blowing in the wind, or people skating around a rink or cheering and waving at fairs and parades.</a:t>
            </a:r>
          </a:p>
        </p:txBody>
      </p:sp>
      <p:pic>
        <p:nvPicPr>
          <p:cNvPr id="3" name="Picture 2" descr="molly-bobak-great-kite-festival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52" y="278658"/>
            <a:ext cx="8448689" cy="4084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1700234" y="4404945"/>
            <a:ext cx="5699906" cy="52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 by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father, Harold Mortimer-Lamb, of the family home on West 54th Avenue in Vancouver.</a:t>
            </a:r>
          </a:p>
        </p:txBody>
      </p:sp>
      <p:pic>
        <p:nvPicPr>
          <p:cNvPr id="2" name="Picture 1" descr="photo-family-home-vancouver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494" y="443980"/>
            <a:ext cx="5673511" cy="38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0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/>
        </p:nvSpPr>
        <p:spPr>
          <a:xfrm>
            <a:off x="5601788" y="4275725"/>
            <a:ext cx="2981754" cy="77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(Vancouver)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1941.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painting shows the influence of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Lamb’s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teacher at the Vancouver School of Art, Jack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Shadbolt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molly-bobak-untitled-vancouver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89" y="105833"/>
            <a:ext cx="3584311" cy="4947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7258</TotalTime>
  <Words>1264</Words>
  <Application>Microsoft Macintosh PowerPoint</Application>
  <PresentationFormat>On-screen Show (16:9)</PresentationFormat>
  <Paragraphs>47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46</cp:revision>
  <cp:lastPrinted>2019-08-15T17:58:06Z</cp:lastPrinted>
  <dcterms:modified xsi:type="dcterms:W3CDTF">2019-10-31T03:05:32Z</dcterms:modified>
</cp:coreProperties>
</file>